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96" r:id="rId23"/>
    <p:sldId id="297" r:id="rId24"/>
    <p:sldId id="298" r:id="rId25"/>
    <p:sldId id="299" r:id="rId26"/>
    <p:sldId id="300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DCE2D4-369D-B4ED-2049-A0286669E7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A497DED-8BAE-68C1-AC44-53730343D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5884884-C017-6184-7842-DF0103314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A7F8-ADE6-4803-8C52-180376321939}" type="datetimeFigureOut">
              <a:rPr lang="hr-HR" smtClean="0"/>
              <a:t>2.2.2024.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4325D32-8CBB-70A0-AB06-94ADFB4DB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A5EF7A8-BFC7-DD04-F265-9D59CF61B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8BDE-8980-4CF2-B532-1941B428BC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6418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A44B46-D7C0-D05D-F118-4DAB8B2D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3460B57-3615-D6D2-301E-A478A32A86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1EC6AB4-5082-5040-9D1A-8B883DF11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A7F8-ADE6-4803-8C52-180376321939}" type="datetimeFigureOut">
              <a:rPr lang="hr-HR" smtClean="0"/>
              <a:t>2.2.2024.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FB5090E-5A20-D36E-7F4E-ECC219DF9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F3837B1-A329-DA77-7E0F-2B9203468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8BDE-8980-4CF2-B532-1941B428BC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6453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C9E7BC6-571D-6E34-B483-026695C993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0A9E533-A1F1-4089-B2D5-F1D4D73703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D77D9FB-3E81-B2A2-5825-AF4BDA3C5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A7F8-ADE6-4803-8C52-180376321939}" type="datetimeFigureOut">
              <a:rPr lang="hr-HR" smtClean="0"/>
              <a:t>2.2.2024.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1FFB4CF-0817-E364-DBC5-97E3FC423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F99C7A3-473D-70C8-E8F1-B1B43F114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8BDE-8980-4CF2-B532-1941B428BC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2449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032938-1D0F-A623-09A8-3CEA49A4C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72FA3CC-9F63-DFEB-B52E-2BB4096E7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89EEFB4-9C0A-45B4-3E68-F4461966A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A7F8-ADE6-4803-8C52-180376321939}" type="datetimeFigureOut">
              <a:rPr lang="hr-HR" smtClean="0"/>
              <a:t>2.2.2024.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2FCB132-B538-81CE-928A-1F030BABD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1DA0E44-B8EA-4594-B542-50FF2BC2A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8BDE-8980-4CF2-B532-1941B428BC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5463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EBBD82-FCBD-9F22-E4C2-7F3CC33E7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E6C3ECA-693A-B74F-F50F-EC7FB345E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34C867C-4AFF-4D2E-8561-31A0B61E1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A7F8-ADE6-4803-8C52-180376321939}" type="datetimeFigureOut">
              <a:rPr lang="hr-HR" smtClean="0"/>
              <a:t>2.2.2024.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17504C1-E9AF-CA32-47DD-153AE8F2C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ADEBC4F-E4A4-65AF-6A63-CAFA127CD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8BDE-8980-4CF2-B532-1941B428BC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253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886E48-DB29-B6BB-E9ED-47D1EE0D0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05E6108-1649-9981-462F-69936F4E47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4B53E50-E287-EFBD-E2C0-12DDD8D4B6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9365B3E-F0B7-682D-7D29-78B883250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A7F8-ADE6-4803-8C52-180376321939}" type="datetimeFigureOut">
              <a:rPr lang="hr-HR" smtClean="0"/>
              <a:t>2.2.2024.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391C356-67E8-2747-F795-7FFD41170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3337E5E-B7D3-E4FE-48FC-96015E779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8BDE-8980-4CF2-B532-1941B428BC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0523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23DEC3-B1FF-4FDB-45E9-C3E93B395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767C15E-F0FA-2983-527F-250765E1B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5666EB4-5E14-5E40-3B4A-74CB634A9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0664642-CD7F-184F-F204-4A093845ED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5BD6C04B-5482-1972-28CB-EE1650ADEB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3D8A3CE4-26F2-2BA8-9B8B-BC01EA42C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A7F8-ADE6-4803-8C52-180376321939}" type="datetimeFigureOut">
              <a:rPr lang="hr-HR" smtClean="0"/>
              <a:t>2.2.2024.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450601E4-2E6D-0AAE-6030-572B7CBF8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67ADCC72-75FF-44C5-FC7D-4450B7E06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8BDE-8980-4CF2-B532-1941B428BC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7985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C8E767-93A5-A2C4-395A-4172F132A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1E31E35-ED6F-9840-031C-B326E53E8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A7F8-ADE6-4803-8C52-180376321939}" type="datetimeFigureOut">
              <a:rPr lang="hr-HR" smtClean="0"/>
              <a:t>2.2.2024.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E039E4D4-402B-059E-0669-7EA477DF8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2A15AC53-BB33-9CEB-80C9-83A163CDA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8BDE-8980-4CF2-B532-1941B428BC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1980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A695E1CB-7645-F421-19A3-47D5C8E62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A7F8-ADE6-4803-8C52-180376321939}" type="datetimeFigureOut">
              <a:rPr lang="hr-HR" smtClean="0"/>
              <a:t>2.2.2024.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54277DA2-3A49-EFF4-30C1-C62B3CF82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3BDD3A87-E345-9736-073F-18ACF545D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8BDE-8980-4CF2-B532-1941B428BC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5945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44D8A2-9000-BB38-FED5-9EADC6CE5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1FDA82-17B9-3962-6CEB-0B6701617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4EB6D16-09AF-8CB3-0E2D-ED67F5F8C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35FE120-6CBE-9D61-767F-64EBE443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A7F8-ADE6-4803-8C52-180376321939}" type="datetimeFigureOut">
              <a:rPr lang="hr-HR" smtClean="0"/>
              <a:t>2.2.2024.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2BB4601-E500-11EC-2127-FA3C86D4E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52646C6-244F-54B6-14BF-7D9C53BCF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8BDE-8980-4CF2-B532-1941B428BC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3047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E43214-0572-74AA-229B-B6F24D9DC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688897D-DBB2-7C2C-7691-554A75CF5E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57445D3-2902-D150-E78D-233D1423C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F6AE2D6-75E2-2D70-8433-98EF53739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A7F8-ADE6-4803-8C52-180376321939}" type="datetimeFigureOut">
              <a:rPr lang="hr-HR" smtClean="0"/>
              <a:t>2.2.2024.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BCC3B45-1B52-4A93-E835-B9D24BAAF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37245F2-69AB-4C33-EF60-9AB830D0B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8BDE-8980-4CF2-B532-1941B428BC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4566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4B9A918-BACA-6A57-0AF4-17C7545D6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8365263-8EEE-60FB-3018-84E0E4D94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235E8CC-B524-2AD4-3915-BE99C840DC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8A7F8-ADE6-4803-8C52-180376321939}" type="datetimeFigureOut">
              <a:rPr lang="hr-HR" smtClean="0"/>
              <a:t>2.2.2024.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25C8FA2-2C7C-3731-D461-1474D443F3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79B8B34-A8EE-C3F2-282D-FD2B5A539E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68BDE-8980-4CF2-B532-1941B428BC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338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lika 7" descr="Slika na kojoj se prikazuje Ples, sjena, silueta&#10;&#10;Opis je automatski generiran">
            <a:extLst>
              <a:ext uri="{FF2B5EF4-FFF2-40B4-BE49-F238E27FC236}">
                <a16:creationId xmlns:a16="http://schemas.microsoft.com/office/drawing/2014/main" id="{B6B599CB-A33F-2316-D8FD-71FB11C988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6E638B9-B702-17B5-580C-6FA161355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81982"/>
            <a:ext cx="4660393" cy="226503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HRVATSKI ZAVOD ZA SOCIJALNI RAD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ŽUPANIJA SLUŽBA KOPRIVNIČKO – KRIŽEVAČKE ŽUPANIJE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 URED KOPRIVNICA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TRG EUGENA KUMIČIĆA 2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 s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iječanj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2024.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godine</a:t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EFCF38C-EA2A-299B-B16D-E0CE2E47EF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4660389" cy="459295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V.D. PREDSTOJNIK: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Danijel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Rušak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mag.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iur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Ivana Papagiannis, dipl. soc.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radnica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Silvija Miloš, mag. act. soc.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Darija Mustić, mag. psych.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Ivana Halapir, mag.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iur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4736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D2E6A83-9C35-75E0-61BF-34463AE06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3984771" cy="1694574"/>
          </a:xfrm>
        </p:spPr>
        <p:txBody>
          <a:bodyPr>
            <a:normAutofit/>
          </a:bodyPr>
          <a:lstStyle/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DOBNA RAZLIKA UDOMITELJA I KORISNIKA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01AA397-C7C9-CC89-07D5-BC5545731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" y="1694576"/>
            <a:ext cx="3984775" cy="5163423"/>
          </a:xfrm>
        </p:spPr>
        <p:txBody>
          <a:bodyPr>
            <a:normAutofit/>
          </a:bodyPr>
          <a:lstStyle/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Dobna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razlika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između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djeteta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najmanje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godina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srodnika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navršio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65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godina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života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novim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korisnicima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ne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priznavati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udomiteljsku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tog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srodnik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Slika 3" descr="Slika na kojoj se prikazuje ukrasni isječci, simbol, grafika, logotip&#10;&#10;Opis je automatski generiran">
            <a:extLst>
              <a:ext uri="{FF2B5EF4-FFF2-40B4-BE49-F238E27FC236}">
                <a16:creationId xmlns:a16="http://schemas.microsoft.com/office/drawing/2014/main" id="{085260AE-0A78-5AB4-B665-E7522D88B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303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349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F2151B9-BA1C-F7FE-CC37-1F999D416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660389" cy="2265037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SMJEŠTAJ DJECE U TRADICIONALNOM UDOMITELJSTVU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85934E5-1F9C-DA3F-4424-1E430504E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65036"/>
            <a:ext cx="4660389" cy="4592953"/>
          </a:xfrm>
        </p:spPr>
        <p:txBody>
          <a:bodyPr>
            <a:normAutofit/>
          </a:bodyPr>
          <a:lstStyle/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udomiteljsku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smješteno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najviše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djece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Iznimno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prethodnu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suglasnost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područnog ureda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udomiteljsku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smješteno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više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djece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braći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sestrama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majci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djetetom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godinu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djeci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mlađim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punoljetnim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korisnicima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privremenog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kriznim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situacijama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Ako je u udomiteljsku obitelj smješteno troje djece s teškoćama u razvoju, samo jedno od smještene djece može biti dijete s težim invaliditetom ili utvrđenim trećim stupnjem težine invaliditeta – oštećenja funkcionalnih sposobnosti prema propisima o vještačenju i metodologijama vještačenja.</a:t>
            </a:r>
          </a:p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samca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smješteno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najviše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dvoje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djece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srodnika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koji je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smješteno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više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dvoje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djece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braći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sestrama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prethodnu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suglasnost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područnog ureda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Slika 3" descr="Slika na kojoj se prikazuje grafika, Font, ukrasni isječci, logotip&#10;&#10;Opis je automatski generiran">
            <a:extLst>
              <a:ext uri="{FF2B5EF4-FFF2-40B4-BE49-F238E27FC236}">
                <a16:creationId xmlns:a16="http://schemas.microsoft.com/office/drawing/2014/main" id="{8F76742C-3829-1C45-5267-A4BF5A446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313" y="1509203"/>
            <a:ext cx="42926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29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CDFC962-92C4-7A42-8B61-25032C92B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170784" cy="2071397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SMJEŠTAJ ODRASLIH OSOBA U TRADICIONALNOM UDOMITELJSTVU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F351262-8140-69E4-3C46-AF2D0D30E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" y="2071398"/>
            <a:ext cx="4660393" cy="4105566"/>
          </a:xfrm>
        </p:spPr>
        <p:txBody>
          <a:bodyPr>
            <a:norm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udomiteljskoj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mogu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smještena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najviše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četiri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odrasla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Iznimno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udomiteljskoj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smješten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odrasli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korisnik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 je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priznato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privremeni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kriznim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situacijama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prethodnu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suglasnost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područnog ureda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Broj korisnika umanjuje se za broj osoba s kojima udomitelj ili drugi članovi obitelji s kojima živi imaju sklopljen ugovor o doživotnom ili dosmrtnom uzdržavanju, uz ugovorenu zajednicu života.</a:t>
            </a:r>
          </a:p>
          <a:p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samca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srodnika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samca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mogu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smještena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najviše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odrasla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lika 4" descr="Slika na kojoj se prikazuje odijevanje, obuća, osmijeh, osoba&#10;&#10;Opis je automatski generiran">
            <a:extLst>
              <a:ext uri="{FF2B5EF4-FFF2-40B4-BE49-F238E27FC236}">
                <a16:creationId xmlns:a16="http://schemas.microsoft.com/office/drawing/2014/main" id="{61D5C81E-669D-3024-0D92-90F5BAB84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258" y="876978"/>
            <a:ext cx="5025919" cy="442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06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8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DD47694-6A99-4DAC-4434-F3DA69086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671568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SMJEŠTAJ DJECE KOD UDOMITELJA KOJI OBAVLJA STANDARDNO UDOMITELJSTVO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45706C0-6E2C-06DF-62E4-F1AFF6C9D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671569"/>
            <a:ext cx="5183499" cy="5186430"/>
          </a:xfrm>
        </p:spPr>
        <p:txBody>
          <a:bodyPr>
            <a:normAutofit/>
          </a:bodyPr>
          <a:lstStyle/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udomiteljskoj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kojoj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standardno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smješteno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djece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istodobno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Iznimno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udomiteljskoj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smješten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manji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djece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o:</a:t>
            </a: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dvoje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djece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mlađe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tri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godine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dvoje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djece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težim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invaliditetom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utvrđenim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trećim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stupnjem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težine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invaliditeta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oštećenja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funkcionalnih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sposobnosti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propisima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vještačenju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metodologijama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vještačenja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roditelju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djetetom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godine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dana koji je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smješten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istodobno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još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djetetom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Iznimno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prethodnu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suglasnost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područnog ureda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udomiteljskoj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smješteno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više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djece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braći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sestrama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majci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djetetom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godine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korisnicima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privremenog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kriznim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situacijama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skladu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zakonom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uređuju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socijalne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sustavu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socijalne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skrbi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udomiteljskoj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smješteno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djece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teškoćama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razvoju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smještene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djece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dijete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težim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invaliditetom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utvrđenim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trećim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stupnjem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težine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invaliditeta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oštećenja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funkcionalnih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sposobnosti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propisima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vještačenju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metodologijama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vještačenja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Iznimno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samca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smješteno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dvoje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djece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istodobno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Slika 3" descr="Slika na kojoj se prikazuje odijevanje, ilustracija, beba, crtić&#10;&#10;Opis je automatski generiran">
            <a:extLst>
              <a:ext uri="{FF2B5EF4-FFF2-40B4-BE49-F238E27FC236}">
                <a16:creationId xmlns:a16="http://schemas.microsoft.com/office/drawing/2014/main" id="{B89DDC2F-EF26-43F4-875B-DF69F7D234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2219"/>
          <a:stretch/>
        </p:blipFill>
        <p:spPr>
          <a:xfrm>
            <a:off x="5183500" y="1904282"/>
            <a:ext cx="6170299" cy="422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76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3D89CD2-F7C0-9CCA-7664-C1B86760F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660389" cy="2265037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SMJEŠTAJ ODRASLIH OSOBA KOD UDOMITELJA KOJI OBAVLJA STANDARDNO UDOMITELJSTVO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4BB08D9-2D3A-FFB8-87EA-E32DA4E1E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" y="2265036"/>
            <a:ext cx="4660393" cy="4592963"/>
          </a:xfrm>
        </p:spPr>
        <p:txBody>
          <a:bodyPr>
            <a:normAutofit/>
          </a:bodyPr>
          <a:lstStyle/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udomiteljskoj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kojoj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standardno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moraju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smještena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četiri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odrasla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istodobno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Iznimno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udomiteljskoj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smješten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odrasli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korisnik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 je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priznato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privremeni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kriznim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situacijama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prethodnu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suglasnost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područnog ureda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samca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istodobno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moraju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smještena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odrasla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Slika 3" descr="Slika na kojoj se prikazuje odijevanje, osoba, hlače, stojeći&#10;&#10;Opis je automatski generiran">
            <a:extLst>
              <a:ext uri="{FF2B5EF4-FFF2-40B4-BE49-F238E27FC236}">
                <a16:creationId xmlns:a16="http://schemas.microsoft.com/office/drawing/2014/main" id="{7A265924-6951-96B8-F772-BEAFBFFBA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205" y="1309799"/>
            <a:ext cx="6995173" cy="465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332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E77D364-391D-04A8-E7EA-21EB82DC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211273" cy="1803633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SMJEŠTAJ DJECE KOD UDOMITELJA KOJI OBAVLJA SPECIJALIZIRANO UDOMITELJSTVO ZA DJECU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386C3FB-254D-4792-1BA8-BD5549007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803633"/>
            <a:ext cx="4211272" cy="5054367"/>
          </a:xfrm>
        </p:spPr>
        <p:txBody>
          <a:bodyPr>
            <a:normAutofit/>
          </a:bodyPr>
          <a:lstStyle/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koji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specijalizirano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djecu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smješteno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dijete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Iznimno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smješteno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dijete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riječ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bratu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sestri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djeteta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 ured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procijeni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je to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djece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suglasnost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područnog ureda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Slika 3" descr="Slika na kojoj se prikazuje dječak, osmijeh, odijevanje, ukrasni isječci&#10;&#10;Opis je automatski generiran">
            <a:extLst>
              <a:ext uri="{FF2B5EF4-FFF2-40B4-BE49-F238E27FC236}">
                <a16:creationId xmlns:a16="http://schemas.microsoft.com/office/drawing/2014/main" id="{DD6FD238-3245-DD00-36A5-0CB04B928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343" y="477145"/>
            <a:ext cx="6276835" cy="444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18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716B767-5512-BCCE-27F8-3A086A9AA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hr-H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IZRAČUN OPSKRBNINE I NAKNADE ZA RAD UDOMITELJA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023B927-5A5C-C1E1-7029-2770A660A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Osnovicu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temelju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izračunava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iznos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naknade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rad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iznos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opskrbnine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odlukom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određuje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Vlada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Republike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Hrvatske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Osnovica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utvrđuje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godišnje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najkasnije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31.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listopada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tekuće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godine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sljedeću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kalendarsku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godinu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Osnovica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utvrditi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iznosu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manjem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iznosa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koji je bio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utvrđen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prethodnu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godinu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Osnovica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2024.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godinu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iznosi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80,00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6842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16CE9E4-A9C8-02F2-C898-38BF15D44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660389" cy="2265037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OPSKRBNINA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E41A42F-A256-D497-80A5-ABF45DF63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" y="2265036"/>
            <a:ext cx="4660393" cy="4592953"/>
          </a:xfrm>
        </p:spPr>
        <p:txBody>
          <a:bodyPr>
            <a:noAutofit/>
          </a:bodyPr>
          <a:lstStyle/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Opskrbnina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određuje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svakog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posebno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znos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opskrbnine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određuje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vrsti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ovisno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životnoj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dobi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zdravstvenom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stanju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razmjerna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trajanju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opsegu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usluge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Opskrbnina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obračunava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prvim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prestaje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posljednjim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opskrbninu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rješenjem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priznatom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priznaje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 ured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isplaćuje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Ministarstvo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putem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područnog ureda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Visinu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opskrbnine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odlukom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utvrđuje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ministar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211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8D03AC8-E224-B464-5135-3570351D3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716323" cy="2197906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NAKNADA ZA RAD UDOMITELJA KOJI OBAVLJA TRADICIONALNO UDOMITELJSTVO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60BFCDD-31CB-65F4-548E-184D2C7D7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97916"/>
            <a:ext cx="3716323" cy="4660074"/>
          </a:xfrm>
        </p:spPr>
        <p:txBody>
          <a:bodyPr>
            <a:normAutofit/>
          </a:bodyPr>
          <a:lstStyle/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Naknada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rad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ovisi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naknadu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rad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rješenjem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priznatom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priznaje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 ured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isplaćuje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Ministarstvo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putem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područnog ureda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Naknada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rad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obračunava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prvim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prestaje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posljednjim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040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8659093-F305-2D1A-517D-69C7577A2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" y="0"/>
            <a:ext cx="4590661" cy="2265025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OPĆE ODREDBE O NAKNADI ZA RAD UDOMITELJA KOJI UDOMITELJSTVO OBAVLJA KAO ZANIMANJE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2551431-7C80-1EE7-FE6A-630A57D88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65036"/>
            <a:ext cx="4590661" cy="4592953"/>
          </a:xfrm>
        </p:spPr>
        <p:txBody>
          <a:bodyPr>
            <a:noAutofit/>
          </a:bodyPr>
          <a:lstStyle/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Mjesečna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osnovica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obračun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uplatu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doprinosa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obvezna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osiguranja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koji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standardno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najniža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mjesečna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osnovica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propisana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zakonom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uređeni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doprinosi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obvezna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osiguranja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Mjesečna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osnovica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obračun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uplatu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doprinosa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obvezna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osiguranja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koji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specijalizirano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djecu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prosječni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iznos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mjesečne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plaće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bruto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isplaćene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zaposlenom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pravnih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Republici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Hrvatskoj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razdoblju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siječanj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kolovoz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prethodne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godine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objavljuje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Državni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zavod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statistiku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Prijavu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odjavu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koji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zanimanje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mirovinsko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obvezno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zdravstveno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osiguranje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podnosi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 ured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koji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zanimanje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naknadu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rad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vrijeme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privremene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nesposobnosti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zbog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bolesti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skladu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zakonom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propisuje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obvezno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zdravstveno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osiguranje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koji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zanimanje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naknadu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rad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mirovinskog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obveznog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zdravstvenog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osiguranja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vrijeme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korištenja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temelju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propisa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uređuju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rodiljne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roditeljske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potpore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6883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79597B3-DF4F-51DF-1578-1B468D04F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4261607" cy="780176"/>
          </a:xfrm>
        </p:spPr>
        <p:txBody>
          <a:bodyPr>
            <a:noAutofit/>
          </a:bodyPr>
          <a:lstStyle/>
          <a:p>
            <a:pPr algn="just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AE36310-85E7-9E60-C9F3-5EC7CCB11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" y="847288"/>
            <a:ext cx="4261608" cy="6010712"/>
          </a:xfrm>
        </p:spPr>
        <p:txBody>
          <a:bodyPr>
            <a:normAutofit/>
          </a:bodyPr>
          <a:lstStyle/>
          <a:p>
            <a:pPr algn="just"/>
            <a:r>
              <a:rPr lang="hr-H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Udomiteljstvo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u RH regulirano:</a:t>
            </a:r>
          </a:p>
          <a:p>
            <a:pPr algn="just"/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Zakonom u </a:t>
            </a:r>
            <a:r>
              <a:rPr lang="hr-H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udomiteljstvu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(„Narodne novine”, broj:115/2018, 18/2022)</a:t>
            </a:r>
          </a:p>
          <a:p>
            <a:pPr algn="just"/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Pravilnikom o stambenim uvjetima za obavljanje </a:t>
            </a:r>
            <a:r>
              <a:rPr lang="hr-H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(„Narodne novine”, broj: 46/2019) </a:t>
            </a:r>
          </a:p>
          <a:p>
            <a:pPr algn="just"/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Pravilnikom o načinu i postupku obiteljske procjene za obavljanje </a:t>
            </a:r>
            <a:r>
              <a:rPr lang="hr-H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(„Narodne novine”, broj: 46/2019) </a:t>
            </a:r>
          </a:p>
          <a:p>
            <a:pPr algn="just"/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Pravilnikom o načinu i trajanju osposobljavanja i dodatnog usavršavanja udomitelja, („Narodne novine”, broj: 63/2019) </a:t>
            </a:r>
          </a:p>
          <a:p>
            <a:pPr algn="just"/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Pravilnikom o sastavu i načinu rada Povjerenstva za izbor udomitelja za obavljanje </a:t>
            </a:r>
            <a:r>
              <a:rPr lang="hr-H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kao zanimanja, („Narodne novine”, broj: 46/2019)</a:t>
            </a:r>
          </a:p>
          <a:p>
            <a:pPr algn="just"/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Pravilnikom o sadržaju i načinu vođenja Registra udomitelja i registra smještenih korisnika te sadržaju obrasca za izvještavanje, („Narodne novine”, broj: 63/2019) </a:t>
            </a:r>
          </a:p>
          <a:p>
            <a:pPr algn="just"/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Pravilnikom o dodjeli nagrade udomiteljima, („Narodne novine”, broj: 46/2019) 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Slika 5" descr="Slika na kojoj se prikazuje tekst, prometni znak, natpis, znak Stop&#10;&#10;Opis je automatski generiran">
            <a:extLst>
              <a:ext uri="{FF2B5EF4-FFF2-40B4-BE49-F238E27FC236}">
                <a16:creationId xmlns:a16="http://schemas.microsoft.com/office/drawing/2014/main" id="{6B13C316-D519-C7EB-8795-5F4494D6A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909" y="1827816"/>
            <a:ext cx="3493124" cy="202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67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95610F9-42D0-B1F8-5C5B-FD69D62B3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" y="1"/>
            <a:ext cx="3892497" cy="2265036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NAKNADA ZA RAD UDOMITELJA KOJI OBAVLJA STANDARDNO UDOMITELJSTVO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086D8EB-F98E-CCEB-2480-53178472A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" y="2265036"/>
            <a:ext cx="3892498" cy="4664270"/>
          </a:xfrm>
        </p:spPr>
        <p:txBody>
          <a:bodyPr>
            <a:normAutofit/>
          </a:bodyPr>
          <a:lstStyle/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Naknada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rad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obračunava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izvršnosti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rješenja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dozvoli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standardnog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prestaje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izvršnosti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rješenja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prestanku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dozvole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standardnog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naknadu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rad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doprinose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obvezna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osiguranja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rješenjem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dozvoli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standardnog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priznaje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 ured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Naknadu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rad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doprinose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obvezna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osiguranja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obračunava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isplaćuje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Ministarstvo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putem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područnog ureda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Iznimno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naknadu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rad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iznosu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bez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svoje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krivnje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ispunjava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uvjet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pruža uslugu smještaja za troje djece ili četvero odraslih korisnika istodobno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najduže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mjeseca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dana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prestanka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101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EA15B82-905A-4EFD-10CD-EBB1A6287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660389" cy="2265037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NAKNADA ZA RAD UDOMITELJA KOJI OBAVLJA SPECIJALIZIRANO UDOMITELJSTVO ZA DJECU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F2CCA12-8048-280F-400A-7CD997307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65036"/>
            <a:ext cx="4660389" cy="4592954"/>
          </a:xfrm>
        </p:spPr>
        <p:txBody>
          <a:bodyPr>
            <a:normAutofit/>
          </a:bodyPr>
          <a:lstStyle/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Naknada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rad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doprinosi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obvezna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osiguranja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obračunavaju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prvim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prestaju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posljednjim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naknadu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rad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doprinose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obvezna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osiguranja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rješenjem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dozvoli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specijaliziranog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djecu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priznaje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 ured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Naknadu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rad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doprinose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obvezna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osiguranja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obračunava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isplaćuje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Ministarstvo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putem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područnog ureda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Iznimno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korisnik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(kojem je potrebno pružiti složeniju, specifičnu skrb)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istoj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udomiteljskoj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naknada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rad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doprinosi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obvezna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osiguranja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obračunavaju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izvršnosti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rješenja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dozvoli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specijaliziranog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djecu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Iznimno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naknadu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rad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iznosu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bez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svoje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krivnje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(dijete u specijaliziranom </a:t>
            </a:r>
            <a:r>
              <a:rPr lang="hr-H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udomiteljstvu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najduže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mjesec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dana od dana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prestanka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5034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998269-44C9-7667-728B-B750D6AE2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53005"/>
          </a:xfrm>
        </p:spPr>
        <p:txBody>
          <a:bodyPr>
            <a:normAutofit/>
          </a:bodyPr>
          <a:lstStyle/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VRSTE IZNOSA ZA OPSKRBNINU - ODRASLE OSOBE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5C6DE8F8-D411-685F-B022-085036A9B3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2144338"/>
              </p:ext>
            </p:extLst>
          </p:nvPr>
        </p:nvGraphicFramePr>
        <p:xfrm>
          <a:off x="-1" y="453006"/>
          <a:ext cx="12192000" cy="6422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68313747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40357526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67651631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18938014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3935283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02173031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3639126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79127138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59949271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06542896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92402918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17978767"/>
                    </a:ext>
                  </a:extLst>
                </a:gridCol>
              </a:tblGrid>
              <a:tr h="408829"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NAZIV I VRSTA IZNOSA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OSNOVICA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OSNOVICE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NA OSNOVICU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NA IZNOS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UKUPNA OSNOVICA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IZNOS POMOĆI PO OSNOVICI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KONAČNI IZNOS POMOĆI PO POVEĆANJU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OSNOVICA OD 01.01.2023.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IZNOS 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OSNOVICA OD 01.01.2024.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IZNOS 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920797"/>
                  </a:ext>
                </a:extLst>
              </a:tr>
              <a:tr h="299808">
                <a:tc>
                  <a:txBody>
                    <a:bodyPr/>
                    <a:lstStyle/>
                    <a:p>
                      <a:r>
                        <a:rPr lang="hr-HR" sz="700" dirty="0"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POKRETNA OSOBA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2.250,00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2.250,00 KN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910403"/>
                  </a:ext>
                </a:extLst>
              </a:tr>
              <a:tr h="408829">
                <a:tc>
                  <a:txBody>
                    <a:bodyPr/>
                    <a:lstStyle/>
                    <a:p>
                      <a:pPr algn="l"/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POKRETNA HIV POZITIVNA OSOBA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3.250,00 KN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3.250,00 KN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469,00 €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80 €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536,00 €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910467"/>
                  </a:ext>
                </a:extLst>
              </a:tr>
              <a:tr h="517850">
                <a:tc>
                  <a:txBody>
                    <a:bodyPr/>
                    <a:lstStyle/>
                    <a:p>
                      <a:pPr algn="l"/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POKRETNA OSOBA S POVEĆANIM POTREBAMA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2.250,00 KN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2.700,00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80 €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71069"/>
                  </a:ext>
                </a:extLst>
              </a:tr>
              <a:tr h="517850">
                <a:tc>
                  <a:txBody>
                    <a:bodyPr/>
                    <a:lstStyle/>
                    <a:p>
                      <a:pPr algn="l"/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POKRETNA HIV POZITIVNA  S POVEĆANIM POTREBAMA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3.250,00 KN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3.900,00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546,00 €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80 €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643,20 €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071527"/>
                  </a:ext>
                </a:extLst>
              </a:tr>
              <a:tr h="299808">
                <a:tc>
                  <a:txBody>
                    <a:bodyPr/>
                    <a:lstStyle/>
                    <a:p>
                      <a:pPr algn="l"/>
                      <a:r>
                        <a:rPr lang="hr-HR" sz="700" dirty="0"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POLUPOKRETNA OSOBA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2.350,00 KN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2.350,00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80 €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376,00 €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707117"/>
                  </a:ext>
                </a:extLst>
              </a:tr>
              <a:tr h="626872">
                <a:tc>
                  <a:txBody>
                    <a:bodyPr/>
                    <a:lstStyle/>
                    <a:p>
                      <a:pPr algn="l"/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POLUPOKRETNA HIV POZITIVNA OSOBA</a:t>
                      </a:r>
                    </a:p>
                    <a:p>
                      <a:pPr algn="l"/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3.350,00 KN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3.350,00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483,00 €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80 €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552,00 €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957983"/>
                  </a:ext>
                </a:extLst>
              </a:tr>
              <a:tr h="626872">
                <a:tc>
                  <a:txBody>
                    <a:bodyPr/>
                    <a:lstStyle/>
                    <a:p>
                      <a:pPr algn="l"/>
                      <a:r>
                        <a:rPr lang="pl-PL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POLUPOKRETNA OSOBA S POVEĆANIM POTREBAMA</a:t>
                      </a:r>
                    </a:p>
                    <a:p>
                      <a:pPr algn="l"/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2.350,00 KN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2.820,00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394,80 €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80 €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451,20 €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205849"/>
                  </a:ext>
                </a:extLst>
              </a:tr>
              <a:tr h="626872">
                <a:tc>
                  <a:txBody>
                    <a:bodyPr/>
                    <a:lstStyle/>
                    <a:p>
                      <a:pPr algn="l"/>
                      <a:r>
                        <a:rPr lang="pl-PL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POKRETNA HIV POZITIVNA  S POVEĆANIM POTREBAMA</a:t>
                      </a:r>
                    </a:p>
                    <a:p>
                      <a:pPr algn="l"/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3.350,00 KN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4.020,00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562,80 €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80 €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662,40 €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254461"/>
                  </a:ext>
                </a:extLst>
              </a:tr>
              <a:tr h="299808">
                <a:tc>
                  <a:txBody>
                    <a:bodyPr/>
                    <a:lstStyle/>
                    <a:p>
                      <a:pPr algn="l"/>
                      <a:r>
                        <a:rPr lang="hr-HR" sz="700" dirty="0"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NEPOKRETNA OSOBA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2.500,00 KN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2.500,00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80 €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211631"/>
                  </a:ext>
                </a:extLst>
              </a:tr>
              <a:tr h="517850">
                <a:tc>
                  <a:txBody>
                    <a:bodyPr/>
                    <a:lstStyle/>
                    <a:p>
                      <a:pPr algn="l"/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NEPOKRETNA HIV POZITIVNA OSOBA</a:t>
                      </a:r>
                    </a:p>
                    <a:p>
                      <a:pPr algn="l"/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3.500,00 KN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3.500,00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504,00 €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80 €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576,00 €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174663"/>
                  </a:ext>
                </a:extLst>
              </a:tr>
              <a:tr h="626872">
                <a:tc>
                  <a:txBody>
                    <a:bodyPr/>
                    <a:lstStyle/>
                    <a:p>
                      <a:pPr algn="l"/>
                      <a:r>
                        <a:rPr lang="pl-PL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NEPOKRETNA OSOBA S POVEĆANIM POTREBAMA</a:t>
                      </a:r>
                    </a:p>
                    <a:p>
                      <a:pPr algn="l"/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7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2.500,00 KN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80 €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0634257"/>
                  </a:ext>
                </a:extLst>
              </a:tr>
              <a:tr h="626872">
                <a:tc>
                  <a:txBody>
                    <a:bodyPr/>
                    <a:lstStyle/>
                    <a:p>
                      <a:pPr algn="l"/>
                      <a:r>
                        <a:rPr lang="pl-PL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NEPOKRETNA HIV POZITIVNA  S POVEĆANIM POTREBAMA</a:t>
                      </a:r>
                    </a:p>
                    <a:p>
                      <a:pPr algn="l"/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3.500,00 KN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4.200,00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588,00 €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80 €</a:t>
                      </a:r>
                    </a:p>
                    <a:p>
                      <a:endParaRPr lang="hr-HR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691,20 €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618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676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555D55-2D66-0321-A930-23C1788CD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285225"/>
          </a:xfrm>
        </p:spPr>
        <p:txBody>
          <a:bodyPr>
            <a:no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VRSTE IZNOSA ZA OPSKRBNINU - DJECA</a:t>
            </a:r>
          </a:p>
        </p:txBody>
      </p:sp>
      <p:graphicFrame>
        <p:nvGraphicFramePr>
          <p:cNvPr id="3" name="Rezervirano mjesto sadržaja 2">
            <a:extLst>
              <a:ext uri="{FF2B5EF4-FFF2-40B4-BE49-F238E27FC236}">
                <a16:creationId xmlns:a16="http://schemas.microsoft.com/office/drawing/2014/main" id="{0D93B00A-C905-C83A-E25B-E70342C443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2773540"/>
              </p:ext>
            </p:extLst>
          </p:nvPr>
        </p:nvGraphicFramePr>
        <p:xfrm>
          <a:off x="0" y="285225"/>
          <a:ext cx="12192000" cy="6572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47810245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14872285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5079617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9681201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83009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57596031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0930705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79023682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676735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79177842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24614846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228390957"/>
                    </a:ext>
                  </a:extLst>
                </a:gridCol>
              </a:tblGrid>
              <a:tr h="1031284">
                <a:tc>
                  <a:txBody>
                    <a:bodyPr/>
                    <a:lstStyle/>
                    <a:p>
                      <a:pPr algn="ctr"/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NAZIV I VRSTA IZNOSA</a:t>
                      </a:r>
                    </a:p>
                    <a:p>
                      <a:pPr algn="ctr"/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OSNOVICA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OSNOVICE</a:t>
                      </a:r>
                    </a:p>
                    <a:p>
                      <a:pPr algn="ctr"/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NA OSNOVICU</a:t>
                      </a:r>
                    </a:p>
                    <a:p>
                      <a:pPr algn="ctr"/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NA IZNOS</a:t>
                      </a:r>
                    </a:p>
                    <a:p>
                      <a:pPr algn="ctr"/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UKUPNA OSNOVICA</a:t>
                      </a:r>
                    </a:p>
                    <a:p>
                      <a:pPr algn="ctr"/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IZNOS POMOĆI PO OSNOVICI</a:t>
                      </a:r>
                    </a:p>
                    <a:p>
                      <a:pPr algn="ctr"/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KONAČNI IZNOS POMOĆI PO POVEĆANJU</a:t>
                      </a:r>
                    </a:p>
                    <a:p>
                      <a:pPr algn="ctr"/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OSNOVICA OD 01.01.2023.</a:t>
                      </a:r>
                    </a:p>
                    <a:p>
                      <a:pPr algn="ctr"/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IZNOS EUR</a:t>
                      </a:r>
                    </a:p>
                    <a:p>
                      <a:pPr algn="ctr"/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OSNOVICA OD 01.01.2024.</a:t>
                      </a:r>
                    </a:p>
                    <a:p>
                      <a:pPr algn="ctr"/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IZNOS EUR</a:t>
                      </a:r>
                    </a:p>
                    <a:p>
                      <a:pPr algn="ctr"/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819028"/>
                  </a:ext>
                </a:extLst>
              </a:tr>
              <a:tr h="743774">
                <a:tc>
                  <a:txBody>
                    <a:bodyPr/>
                    <a:lstStyle/>
                    <a:p>
                      <a:r>
                        <a:rPr lang="hr-HR" sz="800" dirty="0"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DIJETE DO 3 GODINE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2.525,00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2.525,00 KN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353,50 €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80,00 €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404,00 €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671609"/>
                  </a:ext>
                </a:extLst>
              </a:tr>
              <a:tr h="851931"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DIJETE DO 3 GODINE UVEĆANO ZA 20 %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 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505%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2.525,00 KN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2.625,00 KN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367.50 €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80,00 €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638737"/>
                  </a:ext>
                </a:extLst>
              </a:tr>
              <a:tr h="851931"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DIJETE DO 3 GODINE UVEĆANO ZA 40 %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 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505%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2.525,00 KN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2.725,00 KN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381.50 €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80,00 €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130564"/>
                  </a:ext>
                </a:extLst>
              </a:tr>
              <a:tr h="851931"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DIJETE DO 3 GODINES POVEĆANIM POTREBAMA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 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505%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2.525,00 KN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2.525,00 KN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424.20 €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80,00 €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484,80 €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162526"/>
                  </a:ext>
                </a:extLst>
              </a:tr>
              <a:tr h="1031284"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DIJETE DO 3 GODINE UVEĆANO 20% S POVEĆANIM POTREBAMA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 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505%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2.525,00 KN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3.030,00 KN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80,00 €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504,00 €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82009"/>
                  </a:ext>
                </a:extLst>
              </a:tr>
              <a:tr h="1210638"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DIJETE DO 3 GODINE UVEĆANO 40% S POVEĆANIM POTREBAMA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 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505%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2.625,00 KN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3.150,00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457,80 €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80,00 €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523,20 €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38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6335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Rezervirano mjesto sadržaja 7">
            <a:extLst>
              <a:ext uri="{FF2B5EF4-FFF2-40B4-BE49-F238E27FC236}">
                <a16:creationId xmlns:a16="http://schemas.microsoft.com/office/drawing/2014/main" id="{1B5DF3C2-A57C-D70D-880E-9FCAAE75D5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9371043"/>
              </p:ext>
            </p:extLst>
          </p:nvPr>
        </p:nvGraphicFramePr>
        <p:xfrm>
          <a:off x="0" y="0"/>
          <a:ext cx="12192000" cy="6857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7453859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26568643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27745126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79406502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48339806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09633881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67861129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6533178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44241947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0262403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50444532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276855002"/>
                    </a:ext>
                  </a:extLst>
                </a:gridCol>
              </a:tblGrid>
              <a:tr h="865877">
                <a:tc>
                  <a:txBody>
                    <a:bodyPr/>
                    <a:lstStyle/>
                    <a:p>
                      <a:pPr algn="ctr"/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NAZIV I VRSTA IZNOSA</a:t>
                      </a:r>
                    </a:p>
                    <a:p>
                      <a:pPr algn="ctr"/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OSNOVICA</a:t>
                      </a:r>
                    </a:p>
                    <a:p>
                      <a:pPr algn="ctr"/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OSNOVICE</a:t>
                      </a:r>
                    </a:p>
                    <a:p>
                      <a:pPr algn="ctr"/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NA OSNOVICU</a:t>
                      </a:r>
                    </a:p>
                    <a:p>
                      <a:pPr algn="ctr"/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NA IZNOS</a:t>
                      </a:r>
                    </a:p>
                    <a:p>
                      <a:pPr algn="ctr"/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UKUPNA OSNOVICA</a:t>
                      </a:r>
                    </a:p>
                    <a:p>
                      <a:pPr algn="ctr"/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IZNOS POMOĆI PO OSNOVICI</a:t>
                      </a:r>
                    </a:p>
                    <a:p>
                      <a:pPr algn="ctr"/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KONAČNI IZNOS POMOĆI PO POVEĆANJU</a:t>
                      </a:r>
                    </a:p>
                    <a:p>
                      <a:pPr algn="ctr"/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OSNOVICA OD 01.01.2023.</a:t>
                      </a:r>
                    </a:p>
                    <a:p>
                      <a:pPr algn="ctr"/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IZNOS EUR</a:t>
                      </a:r>
                    </a:p>
                    <a:p>
                      <a:pPr algn="ctr"/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OSNOVICA OD 01.01.2024.</a:t>
                      </a:r>
                    </a:p>
                    <a:p>
                      <a:pPr algn="ctr"/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IZNOS EUR</a:t>
                      </a:r>
                    </a:p>
                    <a:p>
                      <a:pPr algn="ctr"/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43223"/>
                  </a:ext>
                </a:extLst>
              </a:tr>
              <a:tr h="458037">
                <a:tc>
                  <a:txBody>
                    <a:bodyPr/>
                    <a:lstStyle/>
                    <a:p>
                      <a:r>
                        <a:rPr lang="hr-HR" sz="800" dirty="0"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DIJETE OD 3 DO 7  GODINA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 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2.600,00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2.600,00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364,00 €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416,00 €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819694"/>
                  </a:ext>
                </a:extLst>
              </a:tr>
              <a:tr h="1054111">
                <a:tc>
                  <a:txBody>
                    <a:bodyPr/>
                    <a:lstStyle/>
                    <a:p>
                      <a:r>
                        <a:rPr lang="pl-PL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DIJETE OD 3 DO 7 GODINA UVEĆANO ZA 20 %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 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520 %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2.700,00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2.700,00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532062"/>
                  </a:ext>
                </a:extLst>
              </a:tr>
              <a:tr h="1054111">
                <a:tc>
                  <a:txBody>
                    <a:bodyPr/>
                    <a:lstStyle/>
                    <a:p>
                      <a:r>
                        <a:rPr lang="pl-PL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DIJETE OD 3 DO 7 GODINA UVEĆANO ZA 40 %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 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520 %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2.800,00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2.800,00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392,00 €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448,00 €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161676"/>
                  </a:ext>
                </a:extLst>
              </a:tr>
              <a:tr h="1054111">
                <a:tc>
                  <a:txBody>
                    <a:bodyPr/>
                    <a:lstStyle/>
                    <a:p>
                      <a:r>
                        <a:rPr lang="pl-PL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DIJETE OD 3 DO 7 GODINA S POVEĆANIM POTREBAMA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 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520 %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2.600,00 KN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3.120,00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436,80 €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499,20 €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771470"/>
                  </a:ext>
                </a:extLst>
              </a:tr>
              <a:tr h="1016464">
                <a:tc>
                  <a:txBody>
                    <a:bodyPr/>
                    <a:lstStyle/>
                    <a:p>
                      <a:r>
                        <a:rPr lang="pl-PL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DIJETE OD 3 DO 7 GODINA UVEĆANO ZA 20 %</a:t>
                      </a:r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 POVEĆANIM POTREBAMA</a:t>
                      </a:r>
                      <a:endParaRPr lang="pl-PL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 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520 %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2.700,00 KN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3.240,00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453,60 €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518,40 €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588110"/>
                  </a:ext>
                </a:extLst>
              </a:tr>
              <a:tr h="1355286">
                <a:tc>
                  <a:txBody>
                    <a:bodyPr/>
                    <a:lstStyle/>
                    <a:p>
                      <a:r>
                        <a:rPr lang="pl-PL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DIJETE OD 3 DO 7 GODINA UVEĆANO ZA 40 % S POVEĆANIM POTREBAMA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 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520 %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2.800,00 KN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3.360,00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470,40 €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537,60 €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858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55461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Rezervirano mjesto sadržaja 6">
            <a:extLst>
              <a:ext uri="{FF2B5EF4-FFF2-40B4-BE49-F238E27FC236}">
                <a16:creationId xmlns:a16="http://schemas.microsoft.com/office/drawing/2014/main" id="{EB3D4333-1825-A398-2822-6DFA89420D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2896936"/>
              </p:ext>
            </p:extLst>
          </p:nvPr>
        </p:nvGraphicFramePr>
        <p:xfrm>
          <a:off x="-2" y="0"/>
          <a:ext cx="12192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95397474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2673814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11149938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0609321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24360839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79600884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40346934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255227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9595541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75757752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25681772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759857563"/>
                    </a:ext>
                  </a:extLst>
                </a:gridCol>
              </a:tblGrid>
              <a:tr h="949098">
                <a:tc>
                  <a:txBody>
                    <a:bodyPr/>
                    <a:lstStyle/>
                    <a:p>
                      <a:pPr algn="ctr"/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NAZIV I VRSTA IZNOSA</a:t>
                      </a:r>
                    </a:p>
                    <a:p>
                      <a:pPr algn="ctr"/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OSNOVICA</a:t>
                      </a:r>
                    </a:p>
                    <a:p>
                      <a:pPr algn="ctr"/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OSNOVICE</a:t>
                      </a:r>
                    </a:p>
                    <a:p>
                      <a:pPr algn="ctr"/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NA OSNOVICU</a:t>
                      </a:r>
                    </a:p>
                    <a:p>
                      <a:pPr algn="ctr"/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NA IZNOS</a:t>
                      </a:r>
                    </a:p>
                    <a:p>
                      <a:pPr algn="ctr"/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UKUPNA OSNOVICA</a:t>
                      </a:r>
                    </a:p>
                    <a:p>
                      <a:pPr algn="ctr"/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IZNOS POMOĆI PO OSNOVICI</a:t>
                      </a:r>
                    </a:p>
                    <a:p>
                      <a:pPr algn="ctr"/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KONAČNI IZNOS POMOĆI PO POVEĆANJU</a:t>
                      </a:r>
                    </a:p>
                    <a:p>
                      <a:pPr algn="ctr"/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OSNOVICA OD 01.01.2023.</a:t>
                      </a:r>
                    </a:p>
                    <a:p>
                      <a:pPr algn="ctr"/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IZNOS EUR</a:t>
                      </a:r>
                    </a:p>
                    <a:p>
                      <a:pPr algn="ctr"/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OSNOVICA OD 01.01.2024.</a:t>
                      </a:r>
                    </a:p>
                    <a:p>
                      <a:pPr algn="ctr"/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IZNOS EUR</a:t>
                      </a:r>
                    </a:p>
                    <a:p>
                      <a:pPr algn="ctr"/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167421"/>
                  </a:ext>
                </a:extLst>
              </a:tr>
              <a:tr h="642938">
                <a:tc>
                  <a:txBody>
                    <a:bodyPr/>
                    <a:lstStyle/>
                    <a:p>
                      <a:r>
                        <a:rPr lang="hr-HR" sz="800" dirty="0"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DIJETE OD 7 DO 26 GODINE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 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2.850,00 KN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2.850,00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80,00 €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456.00 €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424781"/>
                  </a:ext>
                </a:extLst>
              </a:tr>
              <a:tr h="826634">
                <a:tc>
                  <a:txBody>
                    <a:bodyPr/>
                    <a:lstStyle/>
                    <a:p>
                      <a:r>
                        <a:rPr lang="pl-PL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DIJETE OD 7 DO 26 GODINA UVEĆANO ZA 20 %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 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570 %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2.950,00 KN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2.950,00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413,00 €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80,00 €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472.00 €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17146"/>
                  </a:ext>
                </a:extLst>
              </a:tr>
              <a:tr h="826634">
                <a:tc>
                  <a:txBody>
                    <a:bodyPr/>
                    <a:lstStyle/>
                    <a:p>
                      <a:r>
                        <a:rPr lang="pl-PL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DIJETE OD 7 DO 26 GODINA UVEĆANO ZA 40 %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 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570 %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3.050,00 KN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3.050,00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427.00 €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80,00 €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488.00 €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79159"/>
                  </a:ext>
                </a:extLst>
              </a:tr>
              <a:tr h="949098">
                <a:tc>
                  <a:txBody>
                    <a:bodyPr/>
                    <a:lstStyle/>
                    <a:p>
                      <a:r>
                        <a:rPr lang="pl-PL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DIJETE OD 7 DO 26 GODINA  S POVEĆANIM POTREBAMA</a:t>
                      </a:r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 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570 %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2.850,00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3.420,00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478.80 €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80,00 €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547.20 €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724525"/>
                  </a:ext>
                </a:extLst>
              </a:tr>
              <a:tr h="1194027">
                <a:tc>
                  <a:txBody>
                    <a:bodyPr/>
                    <a:lstStyle/>
                    <a:p>
                      <a:r>
                        <a:rPr lang="pl-PL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DIJETE OD 7 DO 26 GODINA  S POVEĆANIM POTREBAMA UVEĆANO ZA 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 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570 %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2.950,00 KN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3.540,00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495.60 €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80,00 €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566.40 €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79372"/>
                  </a:ext>
                </a:extLst>
              </a:tr>
              <a:tr h="1469572">
                <a:tc>
                  <a:txBody>
                    <a:bodyPr/>
                    <a:lstStyle/>
                    <a:p>
                      <a:r>
                        <a:rPr lang="pl-PL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DIJETE OD 7 DO 26 GODINA  S POVEĆANIM POTREBAMA UVEĆANO ZA 40%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 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570 %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3.050,00 KN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3.660,00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512.40 €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80,00 €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585.60 €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149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3745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Rezervirano mjesto sadržaja 6">
            <a:extLst>
              <a:ext uri="{FF2B5EF4-FFF2-40B4-BE49-F238E27FC236}">
                <a16:creationId xmlns:a16="http://schemas.microsoft.com/office/drawing/2014/main" id="{BA030E55-3C9C-EBD5-A560-E4BA868219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1581532"/>
              </p:ext>
            </p:extLst>
          </p:nvPr>
        </p:nvGraphicFramePr>
        <p:xfrm>
          <a:off x="0" y="0"/>
          <a:ext cx="12192000" cy="685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217333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85407873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96927165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70514645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17613391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22593669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56914585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7898449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71098802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06750307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547806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25955600"/>
                    </a:ext>
                  </a:extLst>
                </a:gridCol>
              </a:tblGrid>
              <a:tr h="845239"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NAZIV I </a:t>
                      </a:r>
                      <a:r>
                        <a:rPr lang="hr-HR" sz="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VRSTA IZNOSA</a:t>
                      </a:r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OSNOVICA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OSNOVICE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NA OSNOVICU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NA IZNOS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UKUPNA OSNOVICA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IZNOS POMOĆI PO OSNOVICI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KONAČNI IZNOS POMOĆI PO POVEĆANJU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OSNOVICA OD 01.01.2023.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IZNOS EUR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OSNOVICA OD 01.01.2024.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IZNOS EUR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230634"/>
                  </a:ext>
                </a:extLst>
              </a:tr>
              <a:tr h="722262">
                <a:tc>
                  <a:txBody>
                    <a:bodyPr/>
                    <a:lstStyle/>
                    <a:p>
                      <a:r>
                        <a:rPr lang="pl-PL" sz="800" dirty="0"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DIJETE OD 7 DO 26 GODINE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21268"/>
                  </a:ext>
                </a:extLst>
              </a:tr>
              <a:tr h="722262"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HIV POTITIVNO DIJETE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1250%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6.250,00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6.250,00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875,00 €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1.000,00 €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057211"/>
                  </a:ext>
                </a:extLst>
              </a:tr>
              <a:tr h="722262"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HIV POZITIVNO DIJETE UVEĆANO ZA 20 %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1250%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6.350,00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6.350,00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889,00 €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1.016,00 €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871675"/>
                  </a:ext>
                </a:extLst>
              </a:tr>
              <a:tr h="845239"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HIV POZITIVNO DIJETE UVEĆANO ZA 40 %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1250%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6.450,00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6.450,00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903,00 €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1.032,00 €</a:t>
                      </a:r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924608"/>
                  </a:ext>
                </a:extLst>
              </a:tr>
              <a:tr h="722262"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HIV POZITIVNO DIJETE S POVEĆANIM POTREBAMA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1250%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6.250,00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7.500,00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1.050,00 €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1.200,00 €</a:t>
                      </a:r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8119816"/>
                  </a:ext>
                </a:extLst>
              </a:tr>
              <a:tr h="1139236"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HIV POZITIVNO DIJETE UVEĆANO ZA 20% S POVEĆANIM POTREBAMA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1250%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6.350,00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7.620,00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1.066,88 €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1.219,00 €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95012"/>
                  </a:ext>
                </a:extLst>
              </a:tr>
              <a:tr h="1139236"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HIV POZITIVNO DIJETE UVEĆANO ZA 40% S POVEĆANIM POTREBAMA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 KN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1250%</a:t>
                      </a:r>
                    </a:p>
                    <a:p>
                      <a:endParaRPr lang="hr-HR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6.450,00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7.740,00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1.083,00 €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1.238,19 €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852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08362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0B9CD26-A76B-DD1E-FC67-C734C5FE3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660389" cy="2265037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POSTUPAK ZA DONOŠENJE RJEŠENJA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D8B9D37-44DB-F34F-7D6A-78763B2D1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389" y="2265037"/>
            <a:ext cx="4660389" cy="4592953"/>
          </a:xfrm>
        </p:spPr>
        <p:txBody>
          <a:bodyPr>
            <a:noAutofit/>
          </a:bodyPr>
          <a:lstStyle/>
          <a:p>
            <a:pPr algn="just"/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okreće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po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zahtjevu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stranke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zahtjevu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rješenjem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odlučuje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 ured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prebivalištu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podnositelja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zahtjeva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Dozvola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vrijedi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godine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izvršnosti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rješenja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dozvoli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smatra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početka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slučaju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promijenjenih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okolnosti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ovisi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dužan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tome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obavijestiti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 ured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 ured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roku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osam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dana od dana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nastupa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promijenjenih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okolnosti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navedenoj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obavijesti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službenoj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dužnosti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 ured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dužan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ukinuti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rješenje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donijeti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rješenje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skladu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promijenjenim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okolnostima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nakon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isteka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dužan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o tome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obavijestiti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 ured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najkasnije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dana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isteka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koji je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izdano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rješenje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dozvoli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dana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planiranog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prestanka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zbog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osobnih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razloga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Najkasnije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dana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isteka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koji je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izdano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rješenje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dozvoli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ponovno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podnijeti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zahtjev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donošenje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rješenja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okončanja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postupka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ostaje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snazi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prijašnje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rješenje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Slika 3" descr="Slika na kojoj se prikazuje skeč, crtež, kemijska olovka, uredski pribor&#10;&#10;Opis je automatski generiran">
            <a:extLst>
              <a:ext uri="{FF2B5EF4-FFF2-40B4-BE49-F238E27FC236}">
                <a16:creationId xmlns:a16="http://schemas.microsoft.com/office/drawing/2014/main" id="{DBFCEDC8-CD47-550B-7ECF-15DC0E608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68" y="659528"/>
            <a:ext cx="6553200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613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 descr="Slika na kojoj se prikazuje skeč, crtež, Dječja umjetnost, ptica&#10;&#10;Opis je automatski generiran">
            <a:extLst>
              <a:ext uri="{FF2B5EF4-FFF2-40B4-BE49-F238E27FC236}">
                <a16:creationId xmlns:a16="http://schemas.microsoft.com/office/drawing/2014/main" id="{216D1E42-6602-302E-82F8-38212964E7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9" b="17998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CC56260-DFAD-4925-5CF8-8C59E6B0E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3822190" cy="1352550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PRESTANAK UDOMITELJSTVA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02C498B-76B7-AA87-654A-CB55B0934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" y="1257299"/>
            <a:ext cx="3822191" cy="4919663"/>
          </a:xfrm>
        </p:spPr>
        <p:txBody>
          <a:bodyPr>
            <a:noAutofit/>
          </a:bodyPr>
          <a:lstStyle/>
          <a:p>
            <a:pPr algn="just"/>
            <a:r>
              <a:rPr lang="hr-H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Udomiteljstvo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prestaje:</a:t>
            </a: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istekom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koji je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izdano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rješenje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dozvoli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podnio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zahtjev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donošenje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rješenja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dozvoli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smrću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zahtjev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prestankom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postojanja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uvjeta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protivno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ispunjava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obveze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sudjelovanja s bračnim/izvanbračnim drugom u edukacijama koje organizira nadležni područni ured udomitelja najmanje jedanput godišnje, a na prijedlog tima ili stručnog radnika i po potrebi češće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bez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opravdanih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razloga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 je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uputio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centar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suglasio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njegovim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smještajem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prestane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smještajem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srodničku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udomiteljsku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ta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srodničko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rješenjem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inspektora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višeg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inspektora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socijalne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skrbi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zabrani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skladu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odredbama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zakona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uređuje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djelatnost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socijalne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skrbi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92139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 descr="Slika na kojoj se prikazuje tekst, snimka zaslona, dizajn, grafika&#10;&#10;Opis je automatski generiran">
            <a:extLst>
              <a:ext uri="{FF2B5EF4-FFF2-40B4-BE49-F238E27FC236}">
                <a16:creationId xmlns:a16="http://schemas.microsoft.com/office/drawing/2014/main" id="{1FD25358-7BE0-BC8E-8B92-D83E3FA1D6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7" r="2" b="23605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9F36824-F730-9D56-8525-84D307E7A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4660389" cy="1657350"/>
          </a:xfrm>
        </p:spPr>
        <p:txBody>
          <a:bodyPr>
            <a:normAutofit/>
          </a:bodyPr>
          <a:lstStyle/>
          <a:p>
            <a:r>
              <a:rPr lang="nn-N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REGISTAR UDOMITELJA I REGISTAR SMJEŠTENIH KORISNIKA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940410C-A933-91F2-1438-3750EC683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" y="1657352"/>
            <a:ext cx="4660393" cy="5200648"/>
          </a:xfrm>
        </p:spPr>
        <p:txBody>
          <a:bodyPr>
            <a:norm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Registar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Registar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smještenih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vodi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 ured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elektroničkom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obliku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vlasništvu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Ministarstva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5016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9E0979D-EA0A-9D67-0D54-D98C47BC7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511566" cy="763388"/>
          </a:xfrm>
        </p:spPr>
        <p:txBody>
          <a:bodyPr>
            <a:noAutofit/>
          </a:bodyPr>
          <a:lstStyle/>
          <a:p>
            <a:r>
              <a:rPr lang="hr-HR" sz="2400">
                <a:latin typeface="Times New Roman" panose="02020603050405020304" pitchFamily="18" charset="0"/>
                <a:cs typeface="Times New Roman" panose="02020603050405020304" pitchFamily="18" charset="0"/>
              </a:rPr>
              <a:t>OPĆE ODREDBE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8C4C6B4-AADF-A3FE-87AE-B75D71409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763398"/>
            <a:ext cx="5511566" cy="6094592"/>
          </a:xfrm>
        </p:spPr>
        <p:txBody>
          <a:bodyPr>
            <a:noAutofit/>
          </a:bodyPr>
          <a:lstStyle/>
          <a:p>
            <a:pPr algn="just"/>
            <a:r>
              <a:rPr lang="hr-HR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Udomiteljstvo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oblik pružanja socijalne usluge smještaja djetetu ili odrasloj osobi koju pruža udomitelj sa svojom obitelji ili udomitelj koji živi sam.</a:t>
            </a:r>
          </a:p>
          <a:p>
            <a:pPr algn="just"/>
            <a:r>
              <a:rPr lang="hr-H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SVRHA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osigurati skrb i potporu korisniku u poticajnom i pozitivnom obiteljskom okruženju u skladu s njegovim individualnim planom promjene.</a:t>
            </a:r>
          </a:p>
          <a:p>
            <a:pPr algn="just"/>
            <a:r>
              <a:rPr lang="hr-H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Udomitelj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predstavnik udomiteljske obitelji ili samac koji pruža uslugu smještaja, na čije ime se izdaje dozvola za obavljanje </a:t>
            </a:r>
            <a:r>
              <a:rPr lang="hr-H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upisan je u Registar udomitelja.</a:t>
            </a:r>
          </a:p>
          <a:p>
            <a:pPr algn="just"/>
            <a:r>
              <a:rPr lang="hr-H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Udomiteljska obitelj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zajednica koju čine udomitelj, njegov bračni ili izvanbračni drug, djeca i drugi srodnici s kojima udomitelj živi u zajedničkom kućanstvu.</a:t>
            </a:r>
          </a:p>
          <a:p>
            <a:pPr algn="just"/>
            <a:r>
              <a:rPr lang="hr-H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Korisnik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dijete, mlađa punoljetna osoba do završetka redovitog školovanja ili najduže godinu dana nakon završetka redovitog školovanja ako se ne može zaposliti, a najduže do 26. godine života ili odrasla osoba, kojoj je priznato pravo na socijalnu uslugu smještaja i upisana je u Registar smještenih korisnika.</a:t>
            </a:r>
          </a:p>
          <a:p>
            <a:pPr algn="just"/>
            <a:r>
              <a:rPr lang="hr-H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 ured udomitelja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onaj na čijem području udomitelj ima prebivalište.</a:t>
            </a:r>
          </a:p>
          <a:p>
            <a:pPr algn="just"/>
            <a:r>
              <a:rPr lang="hr-H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 ured korisnika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onaj na čijem području korisnik ima prebivalište, a ako nema prebivalište u Republici Hrvatskoj, na čijem području ima boravište.</a:t>
            </a:r>
          </a:p>
          <a:p>
            <a:pPr algn="just"/>
            <a:r>
              <a:rPr lang="hr-H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Individualni plan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plan promjena životne situacije, odnosno ponašanja korisnika izrađen na temelju sveobuhvatne procjene potreba, poteškoća i resursa, u dogovoru s korisnikom i članovima obitelji u svrhu prevladavanja nepovoljnih životnih okolnosti.</a:t>
            </a:r>
          </a:p>
          <a:p>
            <a:pPr algn="just"/>
            <a:r>
              <a:rPr lang="hr-HR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Opskrbnina</a:t>
            </a:r>
            <a:r>
              <a:rPr lang="hr-H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potrebe korisnika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novčana naknada namijenjena podmirivanju troškova života korisnika.</a:t>
            </a:r>
          </a:p>
          <a:p>
            <a:pPr algn="just"/>
            <a:r>
              <a:rPr lang="hr-H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Naknada za rad udomitelja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naknada udomitelju za pruženu skrb i uloženi trud u zbrinjavanju korisnika kojemu je priznato pravo na uslugu smještaja kod udomitelja.</a:t>
            </a:r>
          </a:p>
          <a:p>
            <a:pPr algn="just"/>
            <a:r>
              <a:rPr lang="hr-H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Supervizija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proces učenja, razvoja i metoda podrške koja omogućava usvajanje novih znanja, razvijanje vještina, usvajanje spoznaja kroz osobno iskustvo rada, u cilju poboljšanja kvalitete rada s korisnicima.</a:t>
            </a:r>
          </a:p>
        </p:txBody>
      </p:sp>
      <p:pic>
        <p:nvPicPr>
          <p:cNvPr id="8" name="Slika 7" descr="Slika na kojoj se prikazuje tekst, vjenčanica, mladenka, haljina&#10;&#10;Opis je automatski generiran">
            <a:extLst>
              <a:ext uri="{FF2B5EF4-FFF2-40B4-BE49-F238E27FC236}">
                <a16:creationId xmlns:a16="http://schemas.microsoft.com/office/drawing/2014/main" id="{A4165D81-7C2D-CAB6-018B-6D261F227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7" y="2181128"/>
            <a:ext cx="3122644" cy="205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865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0339EE9-5436-4860-BBFC-7CD7C90DB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A770EBD-5B77-46EC-BF58-EF27ACD6B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0"/>
            <a:ext cx="7537705" cy="6858000"/>
          </a:xfrm>
          <a:custGeom>
            <a:avLst/>
            <a:gdLst>
              <a:gd name="connsiteX0" fmla="*/ 1008599 w 7299977"/>
              <a:gd name="connsiteY0" fmla="*/ 0 h 6858000"/>
              <a:gd name="connsiteX1" fmla="*/ 4420653 w 7299977"/>
              <a:gd name="connsiteY1" fmla="*/ 0 h 6858000"/>
              <a:gd name="connsiteX2" fmla="*/ 5511704 w 7299977"/>
              <a:gd name="connsiteY2" fmla="*/ 0 h 6858000"/>
              <a:gd name="connsiteX3" fmla="*/ 7299977 w 7299977"/>
              <a:gd name="connsiteY3" fmla="*/ 0 h 6858000"/>
              <a:gd name="connsiteX4" fmla="*/ 7299977 w 7299977"/>
              <a:gd name="connsiteY4" fmla="*/ 6858000 h 6858000"/>
              <a:gd name="connsiteX5" fmla="*/ 5511704 w 7299977"/>
              <a:gd name="connsiteY5" fmla="*/ 6858000 h 6858000"/>
              <a:gd name="connsiteX6" fmla="*/ 4420653 w 7299977"/>
              <a:gd name="connsiteY6" fmla="*/ 6858000 h 6858000"/>
              <a:gd name="connsiteX7" fmla="*/ 1592997 w 7299977"/>
              <a:gd name="connsiteY7" fmla="*/ 6858000 h 6858000"/>
              <a:gd name="connsiteX8" fmla="*/ 1232473 w 7299977"/>
              <a:gd name="connsiteY8" fmla="*/ 6658805 h 6858000"/>
              <a:gd name="connsiteX9" fmla="*/ 1075471 w 7299977"/>
              <a:gd name="connsiteY9" fmla="*/ 6431153 h 6858000"/>
              <a:gd name="connsiteX10" fmla="*/ 1020229 w 7299977"/>
              <a:gd name="connsiteY10" fmla="*/ 6367127 h 6858000"/>
              <a:gd name="connsiteX11" fmla="*/ 883579 w 7299977"/>
              <a:gd name="connsiteY11" fmla="*/ 6281757 h 6858000"/>
              <a:gd name="connsiteX12" fmla="*/ 645167 w 7299977"/>
              <a:gd name="connsiteY12" fmla="*/ 6100347 h 6858000"/>
              <a:gd name="connsiteX13" fmla="*/ 732391 w 7299977"/>
              <a:gd name="connsiteY13" fmla="*/ 6057663 h 6858000"/>
              <a:gd name="connsiteX14" fmla="*/ 985339 w 7299977"/>
              <a:gd name="connsiteY14" fmla="*/ 6167932 h 6858000"/>
              <a:gd name="connsiteX15" fmla="*/ 1168509 w 7299977"/>
              <a:gd name="connsiteY15" fmla="*/ 6196388 h 6858000"/>
              <a:gd name="connsiteX16" fmla="*/ 909746 w 7299977"/>
              <a:gd name="connsiteY16" fmla="*/ 6004307 h 6858000"/>
              <a:gd name="connsiteX17" fmla="*/ 659704 w 7299977"/>
              <a:gd name="connsiteY17" fmla="*/ 5755314 h 6858000"/>
              <a:gd name="connsiteX18" fmla="*/ 851597 w 7299977"/>
              <a:gd name="connsiteY18" fmla="*/ 5801555 h 6858000"/>
              <a:gd name="connsiteX19" fmla="*/ 860319 w 7299977"/>
              <a:gd name="connsiteY19" fmla="*/ 5769542 h 6858000"/>
              <a:gd name="connsiteX20" fmla="*/ 691686 w 7299977"/>
              <a:gd name="connsiteY20" fmla="*/ 5474306 h 6858000"/>
              <a:gd name="connsiteX21" fmla="*/ 610278 w 7299977"/>
              <a:gd name="connsiteY21" fmla="*/ 5353367 h 6858000"/>
              <a:gd name="connsiteX22" fmla="*/ 238123 w 7299977"/>
              <a:gd name="connsiteY22" fmla="*/ 4994104 h 6858000"/>
              <a:gd name="connsiteX23" fmla="*/ 592833 w 7299977"/>
              <a:gd name="connsiteY23" fmla="*/ 5154171 h 6858000"/>
              <a:gd name="connsiteX24" fmla="*/ 226494 w 7299977"/>
              <a:gd name="connsiteY24" fmla="*/ 4805580 h 6858000"/>
              <a:gd name="connsiteX25" fmla="*/ 49139 w 7299977"/>
              <a:gd name="connsiteY25" fmla="*/ 4677526 h 6858000"/>
              <a:gd name="connsiteX26" fmla="*/ 5527 w 7299977"/>
              <a:gd name="connsiteY26" fmla="*/ 4602828 h 6858000"/>
              <a:gd name="connsiteX27" fmla="*/ 84029 w 7299977"/>
              <a:gd name="connsiteY27" fmla="*/ 4585042 h 6858000"/>
              <a:gd name="connsiteX28" fmla="*/ 325347 w 7299977"/>
              <a:gd name="connsiteY28" fmla="*/ 4613499 h 6858000"/>
              <a:gd name="connsiteX29" fmla="*/ 25879 w 7299977"/>
              <a:gd name="connsiteY29" fmla="*/ 4378734 h 6858000"/>
              <a:gd name="connsiteX30" fmla="*/ 249753 w 7299977"/>
              <a:gd name="connsiteY30" fmla="*/ 4414305 h 6858000"/>
              <a:gd name="connsiteX31" fmla="*/ 313718 w 7299977"/>
              <a:gd name="connsiteY31" fmla="*/ 4321821 h 6858000"/>
              <a:gd name="connsiteX32" fmla="*/ 418386 w 7299977"/>
              <a:gd name="connsiteY32" fmla="*/ 4172424 h 6858000"/>
              <a:gd name="connsiteX33" fmla="*/ 491072 w 7299977"/>
              <a:gd name="connsiteY33" fmla="*/ 4090612 h 6858000"/>
              <a:gd name="connsiteX34" fmla="*/ 520147 w 7299977"/>
              <a:gd name="connsiteY34" fmla="*/ 3827390 h 6858000"/>
              <a:gd name="connsiteX35" fmla="*/ 459090 w 7299977"/>
              <a:gd name="connsiteY35" fmla="*/ 3539269 h 6858000"/>
              <a:gd name="connsiteX36" fmla="*/ 290458 w 7299977"/>
              <a:gd name="connsiteY36" fmla="*/ 3393429 h 6858000"/>
              <a:gd name="connsiteX37" fmla="*/ 339884 w 7299977"/>
              <a:gd name="connsiteY37" fmla="*/ 3229805 h 6858000"/>
              <a:gd name="connsiteX38" fmla="*/ 697501 w 7299977"/>
              <a:gd name="connsiteY38" fmla="*/ 3329402 h 6858000"/>
              <a:gd name="connsiteX39" fmla="*/ 165437 w 7299977"/>
              <a:gd name="connsiteY39" fmla="*/ 2941684 h 6858000"/>
              <a:gd name="connsiteX40" fmla="*/ 255568 w 7299977"/>
              <a:gd name="connsiteY40" fmla="*/ 2923898 h 6858000"/>
              <a:gd name="connsiteX41" fmla="*/ 578296 w 7299977"/>
              <a:gd name="connsiteY41" fmla="*/ 2703362 h 6858000"/>
              <a:gd name="connsiteX42" fmla="*/ 595740 w 7299977"/>
              <a:gd name="connsiteY42" fmla="*/ 2692689 h 6858000"/>
              <a:gd name="connsiteX43" fmla="*/ 650982 w 7299977"/>
              <a:gd name="connsiteY43" fmla="*/ 2553965 h 6858000"/>
              <a:gd name="connsiteX44" fmla="*/ 825429 w 7299977"/>
              <a:gd name="connsiteY44" fmla="*/ 2532623 h 6858000"/>
              <a:gd name="connsiteX45" fmla="*/ 970802 w 7299977"/>
              <a:gd name="connsiteY45" fmla="*/ 2564636 h 6858000"/>
              <a:gd name="connsiteX46" fmla="*/ 1127805 w 7299977"/>
              <a:gd name="connsiteY46" fmla="*/ 2525509 h 6858000"/>
              <a:gd name="connsiteX47" fmla="*/ 1267362 w 7299977"/>
              <a:gd name="connsiteY47" fmla="*/ 2543294 h 6858000"/>
              <a:gd name="connsiteX48" fmla="*/ 1386568 w 7299977"/>
              <a:gd name="connsiteY48" fmla="*/ 2518395 h 6858000"/>
              <a:gd name="connsiteX49" fmla="*/ 1270270 w 7299977"/>
              <a:gd name="connsiteY49" fmla="*/ 2401012 h 6858000"/>
              <a:gd name="connsiteX50" fmla="*/ 1107453 w 7299977"/>
              <a:gd name="connsiteY50" fmla="*/ 2401012 h 6858000"/>
              <a:gd name="connsiteX51" fmla="*/ 991154 w 7299977"/>
              <a:gd name="connsiteY51" fmla="*/ 2326314 h 6858000"/>
              <a:gd name="connsiteX52" fmla="*/ 880671 w 7299977"/>
              <a:gd name="connsiteY52" fmla="*/ 2191146 h 6858000"/>
              <a:gd name="connsiteX53" fmla="*/ 491072 w 7299977"/>
              <a:gd name="connsiteY53" fmla="*/ 1974165 h 6858000"/>
              <a:gd name="connsiteX54" fmla="*/ 421293 w 7299977"/>
              <a:gd name="connsiteY54" fmla="*/ 1892353 h 6858000"/>
              <a:gd name="connsiteX55" fmla="*/ 1531941 w 7299977"/>
              <a:gd name="connsiteY55" fmla="*/ 2208931 h 6858000"/>
              <a:gd name="connsiteX56" fmla="*/ 1188861 w 7299977"/>
              <a:gd name="connsiteY56" fmla="*/ 2077320 h 6858000"/>
              <a:gd name="connsiteX57" fmla="*/ 1421458 w 7299977"/>
              <a:gd name="connsiteY57" fmla="*/ 2102219 h 6858000"/>
              <a:gd name="connsiteX58" fmla="*/ 1549386 w 7299977"/>
              <a:gd name="connsiteY58" fmla="*/ 2013292 h 6858000"/>
              <a:gd name="connsiteX59" fmla="*/ 1549386 w 7299977"/>
              <a:gd name="connsiteY59" fmla="*/ 1984836 h 6858000"/>
              <a:gd name="connsiteX60" fmla="*/ 1453440 w 7299977"/>
              <a:gd name="connsiteY60" fmla="*/ 1903025 h 6858000"/>
              <a:gd name="connsiteX61" fmla="*/ 1398198 w 7299977"/>
              <a:gd name="connsiteY61" fmla="*/ 1849668 h 6858000"/>
              <a:gd name="connsiteX62" fmla="*/ 1247011 w 7299977"/>
              <a:gd name="connsiteY62" fmla="*/ 1657587 h 6858000"/>
              <a:gd name="connsiteX63" fmla="*/ 1354586 w 7299977"/>
              <a:gd name="connsiteY63" fmla="*/ 1636245 h 6858000"/>
              <a:gd name="connsiteX64" fmla="*/ 1395290 w 7299977"/>
              <a:gd name="connsiteY64" fmla="*/ 1597117 h 6858000"/>
              <a:gd name="connsiteX65" fmla="*/ 1366216 w 7299977"/>
              <a:gd name="connsiteY65" fmla="*/ 1540204 h 6858000"/>
              <a:gd name="connsiteX66" fmla="*/ 1031858 w 7299977"/>
              <a:gd name="connsiteY66" fmla="*/ 1365909 h 6858000"/>
              <a:gd name="connsiteX67" fmla="*/ 1005692 w 7299977"/>
              <a:gd name="connsiteY67" fmla="*/ 1230741 h 6858000"/>
              <a:gd name="connsiteX68" fmla="*/ 1069655 w 7299977"/>
              <a:gd name="connsiteY68" fmla="*/ 1209399 h 6858000"/>
              <a:gd name="connsiteX69" fmla="*/ 1142342 w 7299977"/>
              <a:gd name="connsiteY69" fmla="*/ 1220069 h 6858000"/>
              <a:gd name="connsiteX70" fmla="*/ 1084193 w 7299977"/>
              <a:gd name="connsiteY70" fmla="*/ 1113358 h 6858000"/>
              <a:gd name="connsiteX71" fmla="*/ 848689 w 7299977"/>
              <a:gd name="connsiteY71" fmla="*/ 1006647 h 6858000"/>
              <a:gd name="connsiteX72" fmla="*/ 805077 w 7299977"/>
              <a:gd name="connsiteY72" fmla="*/ 949734 h 6858000"/>
              <a:gd name="connsiteX73" fmla="*/ 863226 w 7299977"/>
              <a:gd name="connsiteY73" fmla="*/ 921277 h 6858000"/>
              <a:gd name="connsiteX74" fmla="*/ 906838 w 7299977"/>
              <a:gd name="connsiteY74" fmla="*/ 910606 h 6858000"/>
              <a:gd name="connsiteX75" fmla="*/ 5527 w 7299977"/>
              <a:gd name="connsiteY75" fmla="*/ 465975 h 6858000"/>
              <a:gd name="connsiteX76" fmla="*/ 209049 w 7299977"/>
              <a:gd name="connsiteY76" fmla="*/ 462417 h 6858000"/>
              <a:gd name="connsiteX77" fmla="*/ 409664 w 7299977"/>
              <a:gd name="connsiteY77" fmla="*/ 533558 h 6858000"/>
              <a:gd name="connsiteX78" fmla="*/ 621908 w 7299977"/>
              <a:gd name="connsiteY78" fmla="*/ 522887 h 6858000"/>
              <a:gd name="connsiteX79" fmla="*/ 822522 w 7299977"/>
              <a:gd name="connsiteY79" fmla="*/ 558458 h 6858000"/>
              <a:gd name="connsiteX80" fmla="*/ 996969 w 7299977"/>
              <a:gd name="connsiteY80" fmla="*/ 558458 h 6858000"/>
              <a:gd name="connsiteX81" fmla="*/ 834151 w 7299977"/>
              <a:gd name="connsiteY81" fmla="*/ 505101 h 6858000"/>
              <a:gd name="connsiteX82" fmla="*/ 773095 w 7299977"/>
              <a:gd name="connsiteY82" fmla="*/ 416176 h 6858000"/>
              <a:gd name="connsiteX83" fmla="*/ 793447 w 7299977"/>
              <a:gd name="connsiteY83" fmla="*/ 334364 h 6858000"/>
              <a:gd name="connsiteX84" fmla="*/ 860319 w 7299977"/>
              <a:gd name="connsiteY84" fmla="*/ 359262 h 6858000"/>
              <a:gd name="connsiteX85" fmla="*/ 938820 w 7299977"/>
              <a:gd name="connsiteY85" fmla="*/ 451747 h 6858000"/>
              <a:gd name="connsiteX86" fmla="*/ 956265 w 7299977"/>
              <a:gd name="connsiteY86" fmla="*/ 394834 h 6858000"/>
              <a:gd name="connsiteX87" fmla="*/ 1002784 w 7299977"/>
              <a:gd name="connsiteY87" fmla="*/ 352148 h 6858000"/>
              <a:gd name="connsiteX88" fmla="*/ 1270270 w 7299977"/>
              <a:gd name="connsiteY88" fmla="*/ 373491 h 6858000"/>
              <a:gd name="connsiteX89" fmla="*/ 1092915 w 7299977"/>
              <a:gd name="connsiteY89" fmla="*/ 192082 h 6858000"/>
              <a:gd name="connsiteX90" fmla="*/ 979525 w 7299977"/>
              <a:gd name="connsiteY90" fmla="*/ 163625 h 6858000"/>
              <a:gd name="connsiteX91" fmla="*/ 953358 w 7299977"/>
              <a:gd name="connsiteY91" fmla="*/ 88927 h 6858000"/>
              <a:gd name="connsiteX92" fmla="*/ 1005692 w 7299977"/>
              <a:gd name="connsiteY92" fmla="*/ 71141 h 6858000"/>
              <a:gd name="connsiteX93" fmla="*/ 1267362 w 7299977"/>
              <a:gd name="connsiteY93" fmla="*/ 135168 h 6858000"/>
              <a:gd name="connsiteX94" fmla="*/ 1310975 w 7299977"/>
              <a:gd name="connsiteY94" fmla="*/ 110269 h 6858000"/>
              <a:gd name="connsiteX95" fmla="*/ 1008599 w 7299977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7299977" h="6858000">
                <a:moveTo>
                  <a:pt x="1008599" y="0"/>
                </a:moveTo>
                <a:lnTo>
                  <a:pt x="4420653" y="0"/>
                </a:lnTo>
                <a:lnTo>
                  <a:pt x="5511704" y="0"/>
                </a:lnTo>
                <a:lnTo>
                  <a:pt x="7299977" y="0"/>
                </a:lnTo>
                <a:lnTo>
                  <a:pt x="7299977" y="6858000"/>
                </a:lnTo>
                <a:lnTo>
                  <a:pt x="5511704" y="6858000"/>
                </a:lnTo>
                <a:lnTo>
                  <a:pt x="4420653" y="6858000"/>
                </a:lnTo>
                <a:lnTo>
                  <a:pt x="1592997" y="6858000"/>
                </a:lnTo>
                <a:cubicBezTo>
                  <a:pt x="1473792" y="6786859"/>
                  <a:pt x="1360401" y="6701489"/>
                  <a:pt x="1232473" y="6658805"/>
                </a:cubicBezTo>
                <a:cubicBezTo>
                  <a:pt x="1145250" y="6630349"/>
                  <a:pt x="1060933" y="6580550"/>
                  <a:pt x="1075471" y="6431153"/>
                </a:cubicBezTo>
                <a:cubicBezTo>
                  <a:pt x="1078378" y="6388469"/>
                  <a:pt x="1055118" y="6356456"/>
                  <a:pt x="1020229" y="6367127"/>
                </a:cubicBezTo>
                <a:cubicBezTo>
                  <a:pt x="953358" y="6388469"/>
                  <a:pt x="921375" y="6327999"/>
                  <a:pt x="883579" y="6281757"/>
                </a:cubicBezTo>
                <a:cubicBezTo>
                  <a:pt x="816707" y="6199945"/>
                  <a:pt x="752743" y="6114575"/>
                  <a:pt x="645167" y="6100347"/>
                </a:cubicBezTo>
                <a:cubicBezTo>
                  <a:pt x="665519" y="6036320"/>
                  <a:pt x="700408" y="6043434"/>
                  <a:pt x="732391" y="6057663"/>
                </a:cubicBezTo>
                <a:cubicBezTo>
                  <a:pt x="816707" y="6093234"/>
                  <a:pt x="901023" y="6132361"/>
                  <a:pt x="985339" y="6167932"/>
                </a:cubicBezTo>
                <a:cubicBezTo>
                  <a:pt x="1040581" y="6189274"/>
                  <a:pt x="1095822" y="6221287"/>
                  <a:pt x="1168509" y="6196388"/>
                </a:cubicBezTo>
                <a:cubicBezTo>
                  <a:pt x="1104545" y="6068335"/>
                  <a:pt x="996969" y="6043434"/>
                  <a:pt x="909746" y="6004307"/>
                </a:cubicBezTo>
                <a:cubicBezTo>
                  <a:pt x="802169" y="5954508"/>
                  <a:pt x="738206" y="5862025"/>
                  <a:pt x="659704" y="5755314"/>
                </a:cubicBezTo>
                <a:cubicBezTo>
                  <a:pt x="738206" y="5726858"/>
                  <a:pt x="787632" y="5805112"/>
                  <a:pt x="851597" y="5801555"/>
                </a:cubicBezTo>
                <a:cubicBezTo>
                  <a:pt x="854504" y="5790884"/>
                  <a:pt x="860319" y="5769542"/>
                  <a:pt x="860319" y="5769542"/>
                </a:cubicBezTo>
                <a:cubicBezTo>
                  <a:pt x="755650" y="5712629"/>
                  <a:pt x="709132" y="5605917"/>
                  <a:pt x="691686" y="5474306"/>
                </a:cubicBezTo>
                <a:cubicBezTo>
                  <a:pt x="685872" y="5406721"/>
                  <a:pt x="648075" y="5385379"/>
                  <a:pt x="610278" y="5353367"/>
                </a:cubicBezTo>
                <a:cubicBezTo>
                  <a:pt x="482350" y="5243097"/>
                  <a:pt x="345700" y="5143500"/>
                  <a:pt x="238123" y="4994104"/>
                </a:cubicBezTo>
                <a:cubicBezTo>
                  <a:pt x="363144" y="5011889"/>
                  <a:pt x="461997" y="5111487"/>
                  <a:pt x="592833" y="5154171"/>
                </a:cubicBezTo>
                <a:cubicBezTo>
                  <a:pt x="488165" y="4990547"/>
                  <a:pt x="351514" y="4905177"/>
                  <a:pt x="226494" y="4805580"/>
                </a:cubicBezTo>
                <a:cubicBezTo>
                  <a:pt x="168344" y="4759339"/>
                  <a:pt x="116011" y="4702425"/>
                  <a:pt x="49139" y="4677526"/>
                </a:cubicBezTo>
                <a:cubicBezTo>
                  <a:pt x="25879" y="4670412"/>
                  <a:pt x="-14826" y="4652628"/>
                  <a:pt x="5527" y="4602828"/>
                </a:cubicBezTo>
                <a:cubicBezTo>
                  <a:pt x="22972" y="4560144"/>
                  <a:pt x="54954" y="4574373"/>
                  <a:pt x="84029" y="4585042"/>
                </a:cubicBezTo>
                <a:cubicBezTo>
                  <a:pt x="153807" y="4613499"/>
                  <a:pt x="229401" y="4613499"/>
                  <a:pt x="325347" y="4613499"/>
                </a:cubicBezTo>
                <a:cubicBezTo>
                  <a:pt x="243939" y="4478331"/>
                  <a:pt x="95658" y="4521016"/>
                  <a:pt x="25879" y="4378734"/>
                </a:cubicBezTo>
                <a:cubicBezTo>
                  <a:pt x="113103" y="4353835"/>
                  <a:pt x="179975" y="4403633"/>
                  <a:pt x="249753" y="4414305"/>
                </a:cubicBezTo>
                <a:cubicBezTo>
                  <a:pt x="313718" y="4424975"/>
                  <a:pt x="328254" y="4400076"/>
                  <a:pt x="313718" y="4321821"/>
                </a:cubicBezTo>
                <a:cubicBezTo>
                  <a:pt x="290458" y="4200882"/>
                  <a:pt x="325347" y="4140411"/>
                  <a:pt x="418386" y="4172424"/>
                </a:cubicBezTo>
                <a:cubicBezTo>
                  <a:pt x="505609" y="4204438"/>
                  <a:pt x="514332" y="4158196"/>
                  <a:pt x="491072" y="4090612"/>
                </a:cubicBezTo>
                <a:cubicBezTo>
                  <a:pt x="456183" y="3991015"/>
                  <a:pt x="493979" y="3912759"/>
                  <a:pt x="520147" y="3827390"/>
                </a:cubicBezTo>
                <a:cubicBezTo>
                  <a:pt x="560851" y="3699337"/>
                  <a:pt x="543407" y="3635309"/>
                  <a:pt x="459090" y="3539269"/>
                </a:cubicBezTo>
                <a:cubicBezTo>
                  <a:pt x="409664" y="3485914"/>
                  <a:pt x="360236" y="3439672"/>
                  <a:pt x="290458" y="3393429"/>
                </a:cubicBezTo>
                <a:cubicBezTo>
                  <a:pt x="450368" y="3368530"/>
                  <a:pt x="284643" y="3283162"/>
                  <a:pt x="339884" y="3229805"/>
                </a:cubicBezTo>
                <a:cubicBezTo>
                  <a:pt x="453275" y="3208463"/>
                  <a:pt x="543407" y="3379202"/>
                  <a:pt x="697501" y="3329402"/>
                </a:cubicBezTo>
                <a:cubicBezTo>
                  <a:pt x="511425" y="3183563"/>
                  <a:pt x="302087" y="3137322"/>
                  <a:pt x="165437" y="2941684"/>
                </a:cubicBezTo>
                <a:cubicBezTo>
                  <a:pt x="197419" y="2899000"/>
                  <a:pt x="229401" y="2941684"/>
                  <a:pt x="255568" y="2923898"/>
                </a:cubicBezTo>
                <a:cubicBezTo>
                  <a:pt x="255568" y="2913227"/>
                  <a:pt x="560851" y="2980812"/>
                  <a:pt x="578296" y="2703362"/>
                </a:cubicBezTo>
                <a:cubicBezTo>
                  <a:pt x="584111" y="2703362"/>
                  <a:pt x="589926" y="2703362"/>
                  <a:pt x="595740" y="2692689"/>
                </a:cubicBezTo>
                <a:cubicBezTo>
                  <a:pt x="627722" y="2653563"/>
                  <a:pt x="598648" y="2561080"/>
                  <a:pt x="650982" y="2553965"/>
                </a:cubicBezTo>
                <a:cubicBezTo>
                  <a:pt x="709132" y="2546851"/>
                  <a:pt x="764373" y="2514837"/>
                  <a:pt x="825429" y="2532623"/>
                </a:cubicBezTo>
                <a:cubicBezTo>
                  <a:pt x="871949" y="2546851"/>
                  <a:pt x="921375" y="2564636"/>
                  <a:pt x="970802" y="2564636"/>
                </a:cubicBezTo>
                <a:cubicBezTo>
                  <a:pt x="1023136" y="2564636"/>
                  <a:pt x="1095822" y="2685576"/>
                  <a:pt x="1127805" y="2525509"/>
                </a:cubicBezTo>
                <a:cubicBezTo>
                  <a:pt x="1127805" y="2518395"/>
                  <a:pt x="1217936" y="2536181"/>
                  <a:pt x="1267362" y="2543294"/>
                </a:cubicBezTo>
                <a:cubicBezTo>
                  <a:pt x="1308067" y="2550408"/>
                  <a:pt x="1357494" y="2582422"/>
                  <a:pt x="1386568" y="2518395"/>
                </a:cubicBezTo>
                <a:cubicBezTo>
                  <a:pt x="1401105" y="2479267"/>
                  <a:pt x="1331326" y="2408126"/>
                  <a:pt x="1270270" y="2401012"/>
                </a:cubicBezTo>
                <a:cubicBezTo>
                  <a:pt x="1215029" y="2393898"/>
                  <a:pt x="1159787" y="2386784"/>
                  <a:pt x="1107453" y="2401012"/>
                </a:cubicBezTo>
                <a:cubicBezTo>
                  <a:pt x="1043489" y="2418796"/>
                  <a:pt x="1008599" y="2390340"/>
                  <a:pt x="991154" y="2326314"/>
                </a:cubicBezTo>
                <a:cubicBezTo>
                  <a:pt x="970802" y="2258731"/>
                  <a:pt x="933005" y="2223159"/>
                  <a:pt x="880671" y="2191146"/>
                </a:cubicBezTo>
                <a:cubicBezTo>
                  <a:pt x="752743" y="2112891"/>
                  <a:pt x="630630" y="2020407"/>
                  <a:pt x="491072" y="1974165"/>
                </a:cubicBezTo>
                <a:cubicBezTo>
                  <a:pt x="464905" y="1967051"/>
                  <a:pt x="432923" y="1952823"/>
                  <a:pt x="421293" y="1892353"/>
                </a:cubicBezTo>
                <a:cubicBezTo>
                  <a:pt x="799262" y="1984836"/>
                  <a:pt x="1142342" y="2223159"/>
                  <a:pt x="1531941" y="2208931"/>
                </a:cubicBezTo>
                <a:cubicBezTo>
                  <a:pt x="1427272" y="2134233"/>
                  <a:pt x="1302252" y="2130676"/>
                  <a:pt x="1188861" y="2077320"/>
                </a:cubicBezTo>
                <a:cubicBezTo>
                  <a:pt x="1270270" y="2038192"/>
                  <a:pt x="1345864" y="2080877"/>
                  <a:pt x="1421458" y="2102219"/>
                </a:cubicBezTo>
                <a:cubicBezTo>
                  <a:pt x="1485422" y="2120004"/>
                  <a:pt x="1543571" y="2123562"/>
                  <a:pt x="1549386" y="2013292"/>
                </a:cubicBezTo>
                <a:cubicBezTo>
                  <a:pt x="1549386" y="2002622"/>
                  <a:pt x="1549386" y="1995507"/>
                  <a:pt x="1549386" y="1984836"/>
                </a:cubicBezTo>
                <a:cubicBezTo>
                  <a:pt x="1526126" y="1938595"/>
                  <a:pt x="1494144" y="1917252"/>
                  <a:pt x="1453440" y="1903025"/>
                </a:cubicBezTo>
                <a:cubicBezTo>
                  <a:pt x="1430180" y="1895910"/>
                  <a:pt x="1398198" y="1881683"/>
                  <a:pt x="1398198" y="1849668"/>
                </a:cubicBezTo>
                <a:cubicBezTo>
                  <a:pt x="1401105" y="1728729"/>
                  <a:pt x="1322604" y="1693158"/>
                  <a:pt x="1247011" y="1657587"/>
                </a:cubicBezTo>
                <a:cubicBezTo>
                  <a:pt x="1287715" y="1597117"/>
                  <a:pt x="1322604" y="1639802"/>
                  <a:pt x="1354586" y="1636245"/>
                </a:cubicBezTo>
                <a:cubicBezTo>
                  <a:pt x="1374939" y="1632688"/>
                  <a:pt x="1395290" y="1629132"/>
                  <a:pt x="1395290" y="1597117"/>
                </a:cubicBezTo>
                <a:cubicBezTo>
                  <a:pt x="1395290" y="1572219"/>
                  <a:pt x="1386568" y="1540204"/>
                  <a:pt x="1366216" y="1540204"/>
                </a:cubicBezTo>
                <a:cubicBezTo>
                  <a:pt x="1238288" y="1536647"/>
                  <a:pt x="1165601" y="1365909"/>
                  <a:pt x="1031858" y="1365909"/>
                </a:cubicBezTo>
                <a:cubicBezTo>
                  <a:pt x="950450" y="1365909"/>
                  <a:pt x="1072563" y="1269868"/>
                  <a:pt x="1005692" y="1230741"/>
                </a:cubicBezTo>
                <a:cubicBezTo>
                  <a:pt x="991154" y="1220069"/>
                  <a:pt x="1046396" y="1205842"/>
                  <a:pt x="1069655" y="1209399"/>
                </a:cubicBezTo>
                <a:cubicBezTo>
                  <a:pt x="1092915" y="1212955"/>
                  <a:pt x="1113268" y="1237855"/>
                  <a:pt x="1142342" y="1220069"/>
                </a:cubicBezTo>
                <a:cubicBezTo>
                  <a:pt x="1156879" y="1156043"/>
                  <a:pt x="1119082" y="1131144"/>
                  <a:pt x="1084193" y="1113358"/>
                </a:cubicBezTo>
                <a:cubicBezTo>
                  <a:pt x="1008599" y="1070674"/>
                  <a:pt x="933005" y="1020875"/>
                  <a:pt x="848689" y="1006647"/>
                </a:cubicBezTo>
                <a:cubicBezTo>
                  <a:pt x="819615" y="1003089"/>
                  <a:pt x="802169" y="985305"/>
                  <a:pt x="805077" y="949734"/>
                </a:cubicBezTo>
                <a:cubicBezTo>
                  <a:pt x="810892" y="903491"/>
                  <a:pt x="839967" y="917720"/>
                  <a:pt x="863226" y="921277"/>
                </a:cubicBezTo>
                <a:cubicBezTo>
                  <a:pt x="877764" y="924835"/>
                  <a:pt x="892301" y="935506"/>
                  <a:pt x="906838" y="910606"/>
                </a:cubicBezTo>
                <a:cubicBezTo>
                  <a:pt x="566666" y="658055"/>
                  <a:pt x="386404" y="672284"/>
                  <a:pt x="5527" y="465975"/>
                </a:cubicBezTo>
                <a:cubicBezTo>
                  <a:pt x="89843" y="426847"/>
                  <a:pt x="150900" y="455303"/>
                  <a:pt x="209049" y="462417"/>
                </a:cubicBezTo>
                <a:cubicBezTo>
                  <a:pt x="354422" y="480203"/>
                  <a:pt x="264290" y="512216"/>
                  <a:pt x="409664" y="533558"/>
                </a:cubicBezTo>
                <a:cubicBezTo>
                  <a:pt x="479443" y="544229"/>
                  <a:pt x="543407" y="579800"/>
                  <a:pt x="621908" y="522887"/>
                </a:cubicBezTo>
                <a:cubicBezTo>
                  <a:pt x="674242" y="483759"/>
                  <a:pt x="758558" y="526444"/>
                  <a:pt x="822522" y="558458"/>
                </a:cubicBezTo>
                <a:cubicBezTo>
                  <a:pt x="874856" y="586915"/>
                  <a:pt x="927190" y="594028"/>
                  <a:pt x="996969" y="558458"/>
                </a:cubicBezTo>
                <a:cubicBezTo>
                  <a:pt x="933005" y="537116"/>
                  <a:pt x="883579" y="519330"/>
                  <a:pt x="834151" y="505101"/>
                </a:cubicBezTo>
                <a:cubicBezTo>
                  <a:pt x="793447" y="494431"/>
                  <a:pt x="770187" y="469532"/>
                  <a:pt x="773095" y="416176"/>
                </a:cubicBezTo>
                <a:cubicBezTo>
                  <a:pt x="773095" y="387720"/>
                  <a:pt x="764373" y="348592"/>
                  <a:pt x="793447" y="334364"/>
                </a:cubicBezTo>
                <a:cubicBezTo>
                  <a:pt x="816707" y="320135"/>
                  <a:pt x="848689" y="334364"/>
                  <a:pt x="860319" y="359262"/>
                </a:cubicBezTo>
                <a:cubicBezTo>
                  <a:pt x="874856" y="405504"/>
                  <a:pt x="889393" y="448189"/>
                  <a:pt x="938820" y="451747"/>
                </a:cubicBezTo>
                <a:cubicBezTo>
                  <a:pt x="1005692" y="458860"/>
                  <a:pt x="967894" y="430405"/>
                  <a:pt x="956265" y="394834"/>
                </a:cubicBezTo>
                <a:cubicBezTo>
                  <a:pt x="944635" y="355706"/>
                  <a:pt x="979525" y="345034"/>
                  <a:pt x="1002784" y="352148"/>
                </a:cubicBezTo>
                <a:cubicBezTo>
                  <a:pt x="1090008" y="384162"/>
                  <a:pt x="1180139" y="327250"/>
                  <a:pt x="1270270" y="373491"/>
                </a:cubicBezTo>
                <a:cubicBezTo>
                  <a:pt x="1247011" y="259665"/>
                  <a:pt x="1197583" y="209867"/>
                  <a:pt x="1092915" y="192082"/>
                </a:cubicBezTo>
                <a:cubicBezTo>
                  <a:pt x="1055118" y="188525"/>
                  <a:pt x="1014414" y="195638"/>
                  <a:pt x="979525" y="163625"/>
                </a:cubicBezTo>
                <a:cubicBezTo>
                  <a:pt x="959172" y="145839"/>
                  <a:pt x="938820" y="124497"/>
                  <a:pt x="953358" y="88927"/>
                </a:cubicBezTo>
                <a:cubicBezTo>
                  <a:pt x="962080" y="64027"/>
                  <a:pt x="985339" y="64027"/>
                  <a:pt x="1005692" y="71141"/>
                </a:cubicBezTo>
                <a:cubicBezTo>
                  <a:pt x="1090008" y="110269"/>
                  <a:pt x="1180139" y="120941"/>
                  <a:pt x="1267362" y="135168"/>
                </a:cubicBezTo>
                <a:cubicBezTo>
                  <a:pt x="1281900" y="138725"/>
                  <a:pt x="1296437" y="145839"/>
                  <a:pt x="1310975" y="110269"/>
                </a:cubicBezTo>
                <a:cubicBezTo>
                  <a:pt x="1209214" y="78255"/>
                  <a:pt x="1110360" y="35571"/>
                  <a:pt x="1008599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63B68FA-27D8-1726-E950-C9B3ADAF2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484" y="1065749"/>
            <a:ext cx="3748810" cy="4726502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UPIS PODATAKA U REGISTAR UDOMITELJA I U REGISTAR SMJEŠTENIH KORISNIKA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A86FB45-4CA5-F9C5-7EFE-B21A5E905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713313"/>
            <a:ext cx="4953000" cy="5431376"/>
          </a:xfrm>
        </p:spPr>
        <p:txBody>
          <a:bodyPr anchor="ctr">
            <a:normAutofit/>
          </a:bodyPr>
          <a:lstStyle/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roku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osam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dana od dana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izvršnosti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rješenja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 ured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službenoj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dužnosti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upisuje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Registar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roku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osam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dana od dana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izvršnosti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rješenja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 ured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službenoj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dužnosti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upisuje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podatak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promjeni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prestanku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zabrani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Registar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roku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osam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nakon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izvršnosti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rješenja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priznavanju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 ured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službenoj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dužnosti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upisuje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Registar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smještenih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roku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osam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nakon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izvršnosti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rješenja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prestanku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 ured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briše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Registra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smještenih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61607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CCA1A0A-0C92-5502-F55F-FAAAB19E5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944645" cy="1511559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OBVEZE PODRUČNOG UREDA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7E58E490-C092-070C-B54D-5551CFEF28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490" y="1168886"/>
            <a:ext cx="8813247" cy="557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92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nt">
            <a:extLst>
              <a:ext uri="{FF2B5EF4-FFF2-40B4-BE49-F238E27FC236}">
                <a16:creationId xmlns:a16="http://schemas.microsoft.com/office/drawing/2014/main" id="{3B1FBD85-8991-2A31-6956-1A07186D5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13367" y="-2"/>
            <a:ext cx="1078633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D252BC7B-4F7B-6E34-71DB-D06EFE32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56" y="0"/>
            <a:ext cx="11423904" cy="6858000"/>
          </a:xfrm>
          <a:prstGeom prst="rect">
            <a:avLst/>
          </a:prstGeom>
          <a:ln>
            <a:noFill/>
          </a:ln>
          <a:effectLst>
            <a:outerShdw blurRad="317500" dist="127000" dir="2400000" sx="95000" sy="95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12F97F52-C578-5AB2-B699-50008FCBA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680" y="0"/>
            <a:ext cx="11427028" cy="2284810"/>
          </a:xfrm>
          <a:prstGeom prst="rect">
            <a:avLst/>
          </a:prstGeom>
          <a:ln>
            <a:noFill/>
          </a:ln>
          <a:effectLst>
            <a:outerShdw blurRad="304800" dist="114300" dir="5460000" sx="92000" sy="92000" algn="t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465E41C-91E5-7249-D80A-DA5A75C81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429490"/>
            <a:ext cx="9589765" cy="1432273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OBVEZE PODRUČNOG UREDA KORISNIKA PRIJE SMJEŠTAJA KORISNIKA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AA8F6CC-0F09-09E5-673A-82DB77059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35290"/>
            <a:ext cx="9590349" cy="3827363"/>
          </a:xfrm>
        </p:spPr>
        <p:txBody>
          <a:bodyPr anchor="ctr">
            <a:normAutofit/>
          </a:bodyPr>
          <a:lstStyle/>
          <a:p>
            <a:pPr marL="342900" indent="-342900"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upoznati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osobinama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koji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će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smješten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njegovim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dotadašnjim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životom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zdravstvenim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stanjem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poteškoćama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postoje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mogu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očekivati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ciljevima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koji se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žele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postići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individualnim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promjene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pripremiti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njegovu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vlastitu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udomiteljsku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izboru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voditi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isključivo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pravodobno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osigurati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isprave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prijave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boravišta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ostvarivanja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zdravstvene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zaštite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dostaviti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područnom uredu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rješenje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priznatom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socijalnu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individualni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plan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promjene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području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svoje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mjesne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nadležnosti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odručni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ured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naći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odgovarajućeg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tom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području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bi bio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njegovu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 ured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uputit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će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području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nadležnosti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odručnog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ureda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će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prethodno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zatražiti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pisano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mišljenje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upućivanju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934110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nt">
            <a:extLst>
              <a:ext uri="{FF2B5EF4-FFF2-40B4-BE49-F238E27FC236}">
                <a16:creationId xmlns:a16="http://schemas.microsoft.com/office/drawing/2014/main" id="{3B1FBD85-8991-2A31-6956-1A07186D5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13367" y="-2"/>
            <a:ext cx="1078633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252BC7B-4F7B-6E34-71DB-D06EFE32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56" y="0"/>
            <a:ext cx="11423904" cy="6858000"/>
          </a:xfrm>
          <a:prstGeom prst="rect">
            <a:avLst/>
          </a:prstGeom>
          <a:ln>
            <a:noFill/>
          </a:ln>
          <a:effectLst>
            <a:outerShdw blurRad="317500" dist="127000" dir="2400000" sx="95000" sy="95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2F97F52-C578-5AB2-B699-50008FCBA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680" y="0"/>
            <a:ext cx="11427028" cy="2284810"/>
          </a:xfrm>
          <a:prstGeom prst="rect">
            <a:avLst/>
          </a:prstGeom>
          <a:ln>
            <a:noFill/>
          </a:ln>
          <a:effectLst>
            <a:outerShdw blurRad="304800" dist="114300" dir="5460000" sx="92000" sy="92000" algn="t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2C6C008-8DAB-F23B-9D4B-5248CF52E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429490"/>
            <a:ext cx="9589765" cy="1432273"/>
          </a:xfrm>
        </p:spPr>
        <p:txBody>
          <a:bodyPr>
            <a:normAutofit/>
          </a:bodyPr>
          <a:lstStyle/>
          <a:p>
            <a:r>
              <a:rPr lang="sv-S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OBVEZE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PODRUČNOG UREDA</a:t>
            </a:r>
            <a:r>
              <a:rPr lang="sv-S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KORISNIKA TIJEKOM SMJEŠTAJA KORISNIKA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0E115F-338C-010E-99E4-9C88592CE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880155"/>
            <a:ext cx="9590349" cy="3382498"/>
          </a:xfrm>
        </p:spPr>
        <p:txBody>
          <a:bodyPr anchor="ctr">
            <a:normAutofit/>
          </a:bodyPr>
          <a:lstStyle/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Tijekom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 ured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koordinira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provođenje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individualnog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plana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promjene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 ured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sudjeluje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pružanju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stručne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pomoći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potpore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korisnicima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udomiteljskim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 ured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prilike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putem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posjeta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primjerenih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oblika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komunikacije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korisnicima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udomiteljem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obrazovnim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zdravstvenim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ustanovama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pravnim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fizičkim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sudjeluju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ostvarivanju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individualnog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plana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promjene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priznati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 ured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zajedno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udomiteljem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pružateljem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priprema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odlazak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roku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60 dana od dana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utvrđena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 ured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pružatelj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zajedno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planiraju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pripremaju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odlazak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djeteta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mlađe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punoljetne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povratka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vlastitu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posvojenja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osamostaljivanja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ciljem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postupne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prilagodbe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nove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okolnosti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82145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nt">
            <a:extLst>
              <a:ext uri="{FF2B5EF4-FFF2-40B4-BE49-F238E27FC236}">
                <a16:creationId xmlns:a16="http://schemas.microsoft.com/office/drawing/2014/main" id="{3B1FBD85-8991-2A31-6956-1A07186D5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13367" y="-2"/>
            <a:ext cx="1078633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252BC7B-4F7B-6E34-71DB-D06EFE32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56" y="0"/>
            <a:ext cx="11423904" cy="6858000"/>
          </a:xfrm>
          <a:prstGeom prst="rect">
            <a:avLst/>
          </a:prstGeom>
          <a:ln>
            <a:noFill/>
          </a:ln>
          <a:effectLst>
            <a:outerShdw blurRad="317500" dist="127000" dir="2400000" sx="95000" sy="95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2F97F52-C578-5AB2-B699-50008FCBA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680" y="0"/>
            <a:ext cx="11427028" cy="2284810"/>
          </a:xfrm>
          <a:prstGeom prst="rect">
            <a:avLst/>
          </a:prstGeom>
          <a:ln>
            <a:noFill/>
          </a:ln>
          <a:effectLst>
            <a:outerShdw blurRad="304800" dist="114300" dir="5460000" sx="92000" sy="92000" algn="t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CAF4CA5-1F5D-7732-F1A7-C4CF6728B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429490"/>
            <a:ext cx="9589765" cy="1432273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OBVEZE PODRUČNOG UREDA KORISNIKA NAKON PRESTANKA SMJEŠTAJA KORISNIKA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EAC7CFF-51E2-7ECA-7548-B976D8AEC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880155"/>
            <a:ext cx="9590349" cy="3382498"/>
          </a:xfrm>
        </p:spPr>
        <p:txBody>
          <a:bodyPr anchor="ctr">
            <a:normAutofit/>
          </a:bodyPr>
          <a:lstStyle/>
          <a:p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 ured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suradnji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pružateljem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obvezan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osigurati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praćenje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stručnu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pomoć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njegovoj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najmanje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mjeseca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nakon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prestanka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odnosno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povratka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po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duže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 ured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suradnji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pružateljem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obvezan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osigurati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mlađoj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punoljetnoj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potporu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svrhu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uključivanja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lokalnu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zajednicu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vremenu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godine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dana od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prestanka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redovitog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školovanja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skladu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njezinim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96277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nt">
            <a:extLst>
              <a:ext uri="{FF2B5EF4-FFF2-40B4-BE49-F238E27FC236}">
                <a16:creationId xmlns:a16="http://schemas.microsoft.com/office/drawing/2014/main" id="{3B1FBD85-8991-2A31-6956-1A07186D5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13367" y="-2"/>
            <a:ext cx="1078633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252BC7B-4F7B-6E34-71DB-D06EFE32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56" y="0"/>
            <a:ext cx="11423904" cy="6858000"/>
          </a:xfrm>
          <a:prstGeom prst="rect">
            <a:avLst/>
          </a:prstGeom>
          <a:ln>
            <a:noFill/>
          </a:ln>
          <a:effectLst>
            <a:outerShdw blurRad="317500" dist="127000" dir="2400000" sx="95000" sy="95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2F97F52-C578-5AB2-B699-50008FCBA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680" y="0"/>
            <a:ext cx="11427028" cy="2284810"/>
          </a:xfrm>
          <a:prstGeom prst="rect">
            <a:avLst/>
          </a:prstGeom>
          <a:ln>
            <a:noFill/>
          </a:ln>
          <a:effectLst>
            <a:outerShdw blurRad="304800" dist="114300" dir="5460000" sx="92000" sy="92000" algn="t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51A7ED4-C1AD-0C59-579D-A1401DAA2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429490"/>
            <a:ext cx="9589765" cy="1432273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OBVEZE PODRUČNOG UREDA UDOMITELJA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D042A8-34D2-A950-6E7F-983AA93D6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880155"/>
            <a:ext cx="9590349" cy="3382498"/>
          </a:xfrm>
        </p:spPr>
        <p:txBody>
          <a:bodyPr anchor="ctr">
            <a:no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stručni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radnik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područnog ureda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sudjeluje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obavljanju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području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svoje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mjesne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nadležnosti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stručni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radnik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sljedeće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poslove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informira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zainteresirane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surađuje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pružateljima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udrugama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organizacijama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civilnog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društva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školama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ustanovama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sredstvima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javnog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informiranja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promicanju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zajednici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određuje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prioritete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odnosu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lokalnoj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zajednici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provodi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osnovno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osposobljavanje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trajanju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40 sati,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utvrđuje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motivaciju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provodi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izbor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organizira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redovitu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godišnju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edukaciju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sudjeluje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pružanju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stručne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potpore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udomitelju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vodi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računa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popunjenosti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kapaciteta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koji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zanimanje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skladu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najboljim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sudjeluje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procjeni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sudjeluje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izboru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pripremi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sudjeluje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praćenju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surađuje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mobilnim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timovima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stručnih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domova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socijalne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skrbi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centara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zajednici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registriranih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socijalnih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usluga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organizira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dežurni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telefon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suradnji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socijalne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skrbi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zajednici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organizira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superviziju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suradnji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socijalne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skrbi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zajednici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76219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8">
            <a:extLst>
              <a:ext uri="{FF2B5EF4-FFF2-40B4-BE49-F238E27FC236}">
                <a16:creationId xmlns:a16="http://schemas.microsoft.com/office/drawing/2014/main" id="{AA866F0E-F54B-4BF5-8A88-7D97BD45F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0">
            <a:extLst>
              <a:ext uri="{FF2B5EF4-FFF2-40B4-BE49-F238E27FC236}">
                <a16:creationId xmlns:a16="http://schemas.microsoft.com/office/drawing/2014/main" id="{8229EC50-E910-4AE2-9EEA-604A81EF6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941221 w 12192000"/>
              <a:gd name="connsiteY0" fmla="*/ 2015186 h 6858000"/>
              <a:gd name="connsiteX1" fmla="*/ 6907857 w 12192000"/>
              <a:gd name="connsiteY1" fmla="*/ 2033351 h 6858000"/>
              <a:gd name="connsiteX2" fmla="*/ 7093700 w 12192000"/>
              <a:gd name="connsiteY2" fmla="*/ 2101457 h 6858000"/>
              <a:gd name="connsiteX3" fmla="*/ 6803079 w 12192000"/>
              <a:gd name="connsiteY3" fmla="*/ 2065612 h 6858000"/>
              <a:gd name="connsiteX4" fmla="*/ 6798115 w 12192000"/>
              <a:gd name="connsiteY4" fmla="*/ 2088772 h 6858000"/>
              <a:gd name="connsiteX5" fmla="*/ 7128167 w 12192000"/>
              <a:gd name="connsiteY5" fmla="*/ 2176455 h 6858000"/>
              <a:gd name="connsiteX6" fmla="*/ 7098663 w 12192000"/>
              <a:gd name="connsiteY6" fmla="*/ 2189968 h 6858000"/>
              <a:gd name="connsiteX7" fmla="*/ 6923298 w 12192000"/>
              <a:gd name="connsiteY7" fmla="*/ 2156052 h 6858000"/>
              <a:gd name="connsiteX8" fmla="*/ 6888004 w 12192000"/>
              <a:gd name="connsiteY8" fmla="*/ 2164875 h 6858000"/>
              <a:gd name="connsiteX9" fmla="*/ 6905375 w 12192000"/>
              <a:gd name="connsiteY9" fmla="*/ 2205958 h 6858000"/>
              <a:gd name="connsiteX10" fmla="*/ 6981477 w 12192000"/>
              <a:gd name="connsiteY10" fmla="*/ 2221951 h 6858000"/>
              <a:gd name="connsiteX11" fmla="*/ 7100043 w 12192000"/>
              <a:gd name="connsiteY11" fmla="*/ 2318459 h 6858000"/>
              <a:gd name="connsiteX12" fmla="*/ 6920540 w 12192000"/>
              <a:gd name="connsiteY12" fmla="*/ 2306877 h 6858000"/>
              <a:gd name="connsiteX13" fmla="*/ 6888831 w 12192000"/>
              <a:gd name="connsiteY13" fmla="*/ 2330314 h 6858000"/>
              <a:gd name="connsiteX14" fmla="*/ 6876698 w 12192000"/>
              <a:gd name="connsiteY14" fmla="*/ 2360645 h 6858000"/>
              <a:gd name="connsiteX15" fmla="*/ 6807214 w 12192000"/>
              <a:gd name="connsiteY15" fmla="*/ 2385736 h 6858000"/>
              <a:gd name="connsiteX16" fmla="*/ 6916405 w 12192000"/>
              <a:gd name="connsiteY16" fmla="*/ 2413862 h 6858000"/>
              <a:gd name="connsiteX17" fmla="*/ 6799770 w 12192000"/>
              <a:gd name="connsiteY17" fmla="*/ 2413862 h 6858000"/>
              <a:gd name="connsiteX18" fmla="*/ 6665762 w 12192000"/>
              <a:gd name="connsiteY18" fmla="*/ 2394561 h 6858000"/>
              <a:gd name="connsiteX19" fmla="*/ 6522933 w 12192000"/>
              <a:gd name="connsiteY19" fmla="*/ 2400626 h 6858000"/>
              <a:gd name="connsiteX20" fmla="*/ 6237275 w 12192000"/>
              <a:gd name="connsiteY20" fmla="*/ 2365057 h 6858000"/>
              <a:gd name="connsiteX21" fmla="*/ 6101338 w 12192000"/>
              <a:gd name="connsiteY21" fmla="*/ 2367538 h 6858000"/>
              <a:gd name="connsiteX22" fmla="*/ 6857121 w 12192000"/>
              <a:gd name="connsiteY22" fmla="*/ 2606875 h 6858000"/>
              <a:gd name="connsiteX23" fmla="*/ 6818519 w 12192000"/>
              <a:gd name="connsiteY23" fmla="*/ 2659539 h 6858000"/>
              <a:gd name="connsiteX24" fmla="*/ 6976790 w 12192000"/>
              <a:gd name="connsiteY24" fmla="*/ 2716892 h 6858000"/>
              <a:gd name="connsiteX25" fmla="*/ 7015669 w 12192000"/>
              <a:gd name="connsiteY25" fmla="*/ 2773693 h 6858000"/>
              <a:gd name="connsiteX26" fmla="*/ 6966864 w 12192000"/>
              <a:gd name="connsiteY26" fmla="*/ 2768730 h 6858000"/>
              <a:gd name="connsiteX27" fmla="*/ 6924953 w 12192000"/>
              <a:gd name="connsiteY27" fmla="*/ 2779483 h 6858000"/>
              <a:gd name="connsiteX28" fmla="*/ 6942323 w 12192000"/>
              <a:gd name="connsiteY28" fmla="*/ 2851726 h 6858000"/>
              <a:gd name="connsiteX29" fmla="*/ 7165943 w 12192000"/>
              <a:gd name="connsiteY29" fmla="*/ 2944924 h 6858000"/>
              <a:gd name="connsiteX30" fmla="*/ 7186071 w 12192000"/>
              <a:gd name="connsiteY30" fmla="*/ 2975254 h 6858000"/>
              <a:gd name="connsiteX31" fmla="*/ 7159325 w 12192000"/>
              <a:gd name="connsiteY31" fmla="*/ 2996762 h 6858000"/>
              <a:gd name="connsiteX32" fmla="*/ 7087082 w 12192000"/>
              <a:gd name="connsiteY32" fmla="*/ 3007790 h 6858000"/>
              <a:gd name="connsiteX33" fmla="*/ 7188276 w 12192000"/>
              <a:gd name="connsiteY33" fmla="*/ 3111191 h 6858000"/>
              <a:gd name="connsiteX34" fmla="*/ 7225225 w 12192000"/>
              <a:gd name="connsiteY34" fmla="*/ 3139866 h 6858000"/>
              <a:gd name="connsiteX35" fmla="*/ 7288368 w 12192000"/>
              <a:gd name="connsiteY35" fmla="*/ 3184260 h 6858000"/>
              <a:gd name="connsiteX36" fmla="*/ 7289471 w 12192000"/>
              <a:gd name="connsiteY36" fmla="*/ 3197771 h 6858000"/>
              <a:gd name="connsiteX37" fmla="*/ 7203442 w 12192000"/>
              <a:gd name="connsiteY37" fmla="*/ 3245472 h 6858000"/>
              <a:gd name="connsiteX38" fmla="*/ 7048205 w 12192000"/>
              <a:gd name="connsiteY38" fmla="*/ 3232512 h 6858000"/>
              <a:gd name="connsiteX39" fmla="*/ 7277614 w 12192000"/>
              <a:gd name="connsiteY39" fmla="*/ 3303652 h 6858000"/>
              <a:gd name="connsiteX40" fmla="*/ 6535066 w 12192000"/>
              <a:gd name="connsiteY40" fmla="*/ 3134077 h 6858000"/>
              <a:gd name="connsiteX41" fmla="*/ 6582492 w 12192000"/>
              <a:gd name="connsiteY41" fmla="*/ 3178469 h 6858000"/>
              <a:gd name="connsiteX42" fmla="*/ 6842233 w 12192000"/>
              <a:gd name="connsiteY42" fmla="*/ 3295379 h 6858000"/>
              <a:gd name="connsiteX43" fmla="*/ 6915853 w 12192000"/>
              <a:gd name="connsiteY43" fmla="*/ 3368725 h 6858000"/>
              <a:gd name="connsiteX44" fmla="*/ 6993058 w 12192000"/>
              <a:gd name="connsiteY44" fmla="*/ 3409257 h 6858000"/>
              <a:gd name="connsiteX45" fmla="*/ 7101421 w 12192000"/>
              <a:gd name="connsiteY45" fmla="*/ 3408430 h 6858000"/>
              <a:gd name="connsiteX46" fmla="*/ 7178350 w 12192000"/>
              <a:gd name="connsiteY46" fmla="*/ 3470746 h 6858000"/>
              <a:gd name="connsiteX47" fmla="*/ 7098112 w 12192000"/>
              <a:gd name="connsiteY47" fmla="*/ 3483982 h 6858000"/>
              <a:gd name="connsiteX48" fmla="*/ 7004088 w 12192000"/>
              <a:gd name="connsiteY48" fmla="*/ 3473780 h 6858000"/>
              <a:gd name="connsiteX49" fmla="*/ 6801147 w 12192000"/>
              <a:gd name="connsiteY49" fmla="*/ 3477087 h 6858000"/>
              <a:gd name="connsiteX50" fmla="*/ 6684788 w 12192000"/>
              <a:gd name="connsiteY50" fmla="*/ 3489220 h 6858000"/>
              <a:gd name="connsiteX51" fmla="*/ 6417328 w 12192000"/>
              <a:gd name="connsiteY51" fmla="*/ 3468539 h 6858000"/>
              <a:gd name="connsiteX52" fmla="*/ 6433045 w 12192000"/>
              <a:gd name="connsiteY52" fmla="*/ 3521481 h 6858000"/>
              <a:gd name="connsiteX53" fmla="*/ 6423117 w 12192000"/>
              <a:gd name="connsiteY53" fmla="*/ 3567527 h 6858000"/>
              <a:gd name="connsiteX54" fmla="*/ 6419258 w 12192000"/>
              <a:gd name="connsiteY54" fmla="*/ 3667620 h 6858000"/>
              <a:gd name="connsiteX55" fmla="*/ 6421740 w 12192000"/>
              <a:gd name="connsiteY55" fmla="*/ 3683888 h 6858000"/>
              <a:gd name="connsiteX56" fmla="*/ 6361906 w 12192000"/>
              <a:gd name="connsiteY56" fmla="*/ 3694366 h 6858000"/>
              <a:gd name="connsiteX57" fmla="*/ 6718429 w 12192000"/>
              <a:gd name="connsiteY57" fmla="*/ 3902544 h 6858000"/>
              <a:gd name="connsiteX58" fmla="*/ 6480195 w 12192000"/>
              <a:gd name="connsiteY58" fmla="*/ 3849603 h 6858000"/>
              <a:gd name="connsiteX59" fmla="*/ 6447934 w 12192000"/>
              <a:gd name="connsiteY59" fmla="*/ 3937011 h 6858000"/>
              <a:gd name="connsiteX60" fmla="*/ 6559882 w 12192000"/>
              <a:gd name="connsiteY60" fmla="*/ 4014767 h 6858000"/>
              <a:gd name="connsiteX61" fmla="*/ 6601241 w 12192000"/>
              <a:gd name="connsiteY61" fmla="*/ 4168626 h 6858000"/>
              <a:gd name="connsiteX62" fmla="*/ 6581113 w 12192000"/>
              <a:gd name="connsiteY62" fmla="*/ 4309250 h 6858000"/>
              <a:gd name="connsiteX63" fmla="*/ 6533136 w 12192000"/>
              <a:gd name="connsiteY63" fmla="*/ 4353918 h 6858000"/>
              <a:gd name="connsiteX64" fmla="*/ 6463651 w 12192000"/>
              <a:gd name="connsiteY64" fmla="*/ 4434156 h 6858000"/>
              <a:gd name="connsiteX65" fmla="*/ 6420637 w 12192000"/>
              <a:gd name="connsiteY65" fmla="*/ 4483787 h 6858000"/>
              <a:gd name="connsiteX66" fmla="*/ 6271190 w 12192000"/>
              <a:gd name="connsiteY66" fmla="*/ 4464487 h 6858000"/>
              <a:gd name="connsiteX67" fmla="*/ 6470545 w 12192000"/>
              <a:gd name="connsiteY67" fmla="*/ 4590498 h 6858000"/>
              <a:gd name="connsiteX68" fmla="*/ 6308965 w 12192000"/>
              <a:gd name="connsiteY68" fmla="*/ 4574780 h 6858000"/>
              <a:gd name="connsiteX69" fmla="*/ 6256301 w 12192000"/>
              <a:gd name="connsiteY69" fmla="*/ 4583603 h 6858000"/>
              <a:gd name="connsiteX70" fmla="*/ 6286354 w 12192000"/>
              <a:gd name="connsiteY70" fmla="*/ 4624412 h 6858000"/>
              <a:gd name="connsiteX71" fmla="*/ 6404920 w 12192000"/>
              <a:gd name="connsiteY71" fmla="*/ 4693621 h 6858000"/>
              <a:gd name="connsiteX72" fmla="*/ 6649220 w 12192000"/>
              <a:gd name="connsiteY72" fmla="*/ 4881120 h 6858000"/>
              <a:gd name="connsiteX73" fmla="*/ 6412640 w 12192000"/>
              <a:gd name="connsiteY73" fmla="*/ 4795092 h 6858000"/>
              <a:gd name="connsiteX74" fmla="*/ 6661902 w 12192000"/>
              <a:gd name="connsiteY74" fmla="*/ 4987828 h 6858000"/>
              <a:gd name="connsiteX75" fmla="*/ 6717325 w 12192000"/>
              <a:gd name="connsiteY75" fmla="*/ 5051798 h 6858000"/>
              <a:gd name="connsiteX76" fmla="*/ 6829272 w 12192000"/>
              <a:gd name="connsiteY76" fmla="*/ 5210619 h 6858000"/>
              <a:gd name="connsiteX77" fmla="*/ 6823757 w 12192000"/>
              <a:gd name="connsiteY77" fmla="*/ 5228542 h 6858000"/>
              <a:gd name="connsiteX78" fmla="*/ 6694439 w 12192000"/>
              <a:gd name="connsiteY78" fmla="*/ 5202899 h 6858000"/>
              <a:gd name="connsiteX79" fmla="*/ 6862085 w 12192000"/>
              <a:gd name="connsiteY79" fmla="*/ 5336355 h 6858000"/>
              <a:gd name="connsiteX80" fmla="*/ 7035246 w 12192000"/>
              <a:gd name="connsiteY80" fmla="*/ 5438926 h 6858000"/>
              <a:gd name="connsiteX81" fmla="*/ 6912268 w 12192000"/>
              <a:gd name="connsiteY81" fmla="*/ 5423210 h 6858000"/>
              <a:gd name="connsiteX82" fmla="*/ 6743244 w 12192000"/>
              <a:gd name="connsiteY82" fmla="*/ 5364479 h 6858000"/>
              <a:gd name="connsiteX83" fmla="*/ 6684513 w 12192000"/>
              <a:gd name="connsiteY83" fmla="*/ 5386538 h 6858000"/>
              <a:gd name="connsiteX84" fmla="*/ 6844713 w 12192000"/>
              <a:gd name="connsiteY84" fmla="*/ 5483595 h 6858000"/>
              <a:gd name="connsiteX85" fmla="*/ 6936533 w 12192000"/>
              <a:gd name="connsiteY85" fmla="*/ 5528541 h 6858000"/>
              <a:gd name="connsiteX86" fmla="*/ 6973204 w 12192000"/>
              <a:gd name="connsiteY86" fmla="*/ 5563007 h 6858000"/>
              <a:gd name="connsiteX87" fmla="*/ 7077983 w 12192000"/>
              <a:gd name="connsiteY87" fmla="*/ 5685983 h 6858000"/>
              <a:gd name="connsiteX88" fmla="*/ 7385702 w 12192000"/>
              <a:gd name="connsiteY88" fmla="*/ 5820265 h 6858000"/>
              <a:gd name="connsiteX89" fmla="*/ 7673565 w 12192000"/>
              <a:gd name="connsiteY89" fmla="*/ 5987085 h 6858000"/>
              <a:gd name="connsiteX90" fmla="*/ 7898289 w 12192000"/>
              <a:gd name="connsiteY90" fmla="*/ 6091035 h 6858000"/>
              <a:gd name="connsiteX91" fmla="*/ 8466299 w 12192000"/>
              <a:gd name="connsiteY91" fmla="*/ 6224765 h 6858000"/>
              <a:gd name="connsiteX92" fmla="*/ 10620599 w 12192000"/>
              <a:gd name="connsiteY92" fmla="*/ 5317605 h 6858000"/>
              <a:gd name="connsiteX93" fmla="*/ 10647894 w 12192000"/>
              <a:gd name="connsiteY93" fmla="*/ 5290581 h 6858000"/>
              <a:gd name="connsiteX94" fmla="*/ 10752398 w 12192000"/>
              <a:gd name="connsiteY94" fmla="*/ 5188838 h 6858000"/>
              <a:gd name="connsiteX95" fmla="*/ 10841186 w 12192000"/>
              <a:gd name="connsiteY95" fmla="*/ 5097293 h 6858000"/>
              <a:gd name="connsiteX96" fmla="*/ 10794861 w 12192000"/>
              <a:gd name="connsiteY96" fmla="*/ 5066412 h 6858000"/>
              <a:gd name="connsiteX97" fmla="*/ 10857454 w 12192000"/>
              <a:gd name="connsiteY97" fmla="*/ 4979004 h 6858000"/>
              <a:gd name="connsiteX98" fmla="*/ 11056532 w 12192000"/>
              <a:gd name="connsiteY98" fmla="*/ 4709613 h 6858000"/>
              <a:gd name="connsiteX99" fmla="*/ 11143939 w 12192000"/>
              <a:gd name="connsiteY99" fmla="*/ 4650332 h 6858000"/>
              <a:gd name="connsiteX100" fmla="*/ 11250372 w 12192000"/>
              <a:gd name="connsiteY100" fmla="*/ 4501160 h 6858000"/>
              <a:gd name="connsiteX101" fmla="*/ 11265538 w 12192000"/>
              <a:gd name="connsiteY101" fmla="*/ 4466694 h 6858000"/>
              <a:gd name="connsiteX102" fmla="*/ 11243755 w 12192000"/>
              <a:gd name="connsiteY102" fmla="*/ 4422850 h 6858000"/>
              <a:gd name="connsiteX103" fmla="*/ 11227486 w 12192000"/>
              <a:gd name="connsiteY103" fmla="*/ 4378734 h 6858000"/>
              <a:gd name="connsiteX104" fmla="*/ 11248718 w 12192000"/>
              <a:gd name="connsiteY104" fmla="*/ 4365774 h 6858000"/>
              <a:gd name="connsiteX105" fmla="*/ 11385204 w 12192000"/>
              <a:gd name="connsiteY105" fmla="*/ 4343440 h 6858000"/>
              <a:gd name="connsiteX106" fmla="*/ 11306070 w 12192000"/>
              <a:gd name="connsiteY106" fmla="*/ 4259618 h 6858000"/>
              <a:gd name="connsiteX107" fmla="*/ 11166550 w 12192000"/>
              <a:gd name="connsiteY107" fmla="*/ 4134711 h 6858000"/>
              <a:gd name="connsiteX108" fmla="*/ 11103130 w 12192000"/>
              <a:gd name="connsiteY108" fmla="*/ 4045924 h 6858000"/>
              <a:gd name="connsiteX109" fmla="*/ 11095686 w 12192000"/>
              <a:gd name="connsiteY109" fmla="*/ 3966514 h 6858000"/>
              <a:gd name="connsiteX110" fmla="*/ 10971054 w 12192000"/>
              <a:gd name="connsiteY110" fmla="*/ 3919640 h 6858000"/>
              <a:gd name="connsiteX111" fmla="*/ 11088241 w 12192000"/>
              <a:gd name="connsiteY111" fmla="*/ 3751718 h 6858000"/>
              <a:gd name="connsiteX112" fmla="*/ 11100098 w 12192000"/>
              <a:gd name="connsiteY112" fmla="*/ 3716977 h 6858000"/>
              <a:gd name="connsiteX113" fmla="*/ 11029786 w 12192000"/>
              <a:gd name="connsiteY113" fmla="*/ 3592621 h 6858000"/>
              <a:gd name="connsiteX114" fmla="*/ 11018206 w 12192000"/>
              <a:gd name="connsiteY114" fmla="*/ 3572767 h 6858000"/>
              <a:gd name="connsiteX115" fmla="*/ 10992287 w 12192000"/>
              <a:gd name="connsiteY115" fmla="*/ 3533061 h 6858000"/>
              <a:gd name="connsiteX116" fmla="*/ 10917838 w 12192000"/>
              <a:gd name="connsiteY116" fmla="*/ 3523410 h 6858000"/>
              <a:gd name="connsiteX117" fmla="*/ 10956441 w 12192000"/>
              <a:gd name="connsiteY117" fmla="*/ 3495287 h 6858000"/>
              <a:gd name="connsiteX118" fmla="*/ 11031442 w 12192000"/>
              <a:gd name="connsiteY118" fmla="*/ 3400159 h 6858000"/>
              <a:gd name="connsiteX119" fmla="*/ 10981533 w 12192000"/>
              <a:gd name="connsiteY119" fmla="*/ 3309166 h 6858000"/>
              <a:gd name="connsiteX120" fmla="*/ 10978225 w 12192000"/>
              <a:gd name="connsiteY120" fmla="*/ 3258982 h 6858000"/>
              <a:gd name="connsiteX121" fmla="*/ 11062322 w 12192000"/>
              <a:gd name="connsiteY121" fmla="*/ 3194737 h 6858000"/>
              <a:gd name="connsiteX122" fmla="*/ 11125742 w 12192000"/>
              <a:gd name="connsiteY122" fmla="*/ 3169370 h 6858000"/>
              <a:gd name="connsiteX123" fmla="*/ 11154968 w 12192000"/>
              <a:gd name="connsiteY123" fmla="*/ 3132974 h 6858000"/>
              <a:gd name="connsiteX124" fmla="*/ 11120502 w 12192000"/>
              <a:gd name="connsiteY124" fmla="*/ 3102642 h 6858000"/>
              <a:gd name="connsiteX125" fmla="*/ 10967470 w 12192000"/>
              <a:gd name="connsiteY125" fmla="*/ 3030401 h 6858000"/>
              <a:gd name="connsiteX126" fmla="*/ 11049914 w 12192000"/>
              <a:gd name="connsiteY126" fmla="*/ 2970015 h 6858000"/>
              <a:gd name="connsiteX127" fmla="*/ 10618944 w 12192000"/>
              <a:gd name="connsiteY127" fmla="*/ 2685183 h 6858000"/>
              <a:gd name="connsiteX128" fmla="*/ 10566830 w 12192000"/>
              <a:gd name="connsiteY128" fmla="*/ 2641617 h 6858000"/>
              <a:gd name="connsiteX129" fmla="*/ 10290271 w 12192000"/>
              <a:gd name="connsiteY129" fmla="*/ 2536011 h 6858000"/>
              <a:gd name="connsiteX130" fmla="*/ 10005715 w 12192000"/>
              <a:gd name="connsiteY130" fmla="*/ 2461288 h 6858000"/>
              <a:gd name="connsiteX131" fmla="*/ 10203414 w 12192000"/>
              <a:gd name="connsiteY131" fmla="*/ 2303568 h 6858000"/>
              <a:gd name="connsiteX132" fmla="*/ 9901487 w 12192000"/>
              <a:gd name="connsiteY132" fmla="*/ 2266895 h 6858000"/>
              <a:gd name="connsiteX133" fmla="*/ 9871984 w 12192000"/>
              <a:gd name="connsiteY133" fmla="*/ 2267999 h 6858000"/>
              <a:gd name="connsiteX134" fmla="*/ 9279158 w 12192000"/>
              <a:gd name="connsiteY134" fmla="*/ 2243734 h 6858000"/>
              <a:gd name="connsiteX135" fmla="*/ 8429350 w 12192000"/>
              <a:gd name="connsiteY135" fmla="*/ 2163219 h 6858000"/>
              <a:gd name="connsiteX136" fmla="*/ 7725955 w 12192000"/>
              <a:gd name="connsiteY136" fmla="*/ 2114967 h 6858000"/>
              <a:gd name="connsiteX137" fmla="*/ 6977065 w 12192000"/>
              <a:gd name="connsiteY137" fmla="*/ 2021218 h 6858000"/>
              <a:gd name="connsiteX138" fmla="*/ 6941221 w 12192000"/>
              <a:gd name="connsiteY138" fmla="*/ 201518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6941221" y="2015186"/>
                </a:moveTo>
                <a:cubicBezTo>
                  <a:pt x="6929158" y="2014876"/>
                  <a:pt x="6917508" y="2018599"/>
                  <a:pt x="6907857" y="2033351"/>
                </a:cubicBezTo>
                <a:cubicBezTo>
                  <a:pt x="6959143" y="2072228"/>
                  <a:pt x="7024491" y="2057614"/>
                  <a:pt x="7093700" y="2101457"/>
                </a:cubicBezTo>
                <a:cubicBezTo>
                  <a:pt x="6981202" y="2087669"/>
                  <a:pt x="6892139" y="2076639"/>
                  <a:pt x="6803079" y="2065612"/>
                </a:cubicBezTo>
                <a:cubicBezTo>
                  <a:pt x="6801424" y="2073332"/>
                  <a:pt x="6799770" y="2081052"/>
                  <a:pt x="6798115" y="2088772"/>
                </a:cubicBezTo>
                <a:cubicBezTo>
                  <a:pt x="6911993" y="2105040"/>
                  <a:pt x="7017322" y="2146951"/>
                  <a:pt x="7128167" y="2176455"/>
                </a:cubicBezTo>
                <a:cubicBezTo>
                  <a:pt x="7117964" y="2194655"/>
                  <a:pt x="7107764" y="2191070"/>
                  <a:pt x="7098663" y="2189968"/>
                </a:cubicBezTo>
                <a:cubicBezTo>
                  <a:pt x="7039381" y="2182798"/>
                  <a:pt x="6980099" y="2175629"/>
                  <a:pt x="6923298" y="2156052"/>
                </a:cubicBezTo>
                <a:cubicBezTo>
                  <a:pt x="6910614" y="2151639"/>
                  <a:pt x="6895172" y="2151639"/>
                  <a:pt x="6888004" y="2164875"/>
                </a:cubicBezTo>
                <a:cubicBezTo>
                  <a:pt x="6877801" y="2183625"/>
                  <a:pt x="6892414" y="2195758"/>
                  <a:pt x="6905375" y="2205958"/>
                </a:cubicBezTo>
                <a:cubicBezTo>
                  <a:pt x="6927985" y="2223606"/>
                  <a:pt x="6955282" y="2218643"/>
                  <a:pt x="6981477" y="2221951"/>
                </a:cubicBezTo>
                <a:cubicBezTo>
                  <a:pt x="7051237" y="2230499"/>
                  <a:pt x="7084601" y="2257245"/>
                  <a:pt x="7100043" y="2318459"/>
                </a:cubicBezTo>
                <a:cubicBezTo>
                  <a:pt x="7038829" y="2293642"/>
                  <a:pt x="6979822" y="2324249"/>
                  <a:pt x="6920540" y="2306877"/>
                </a:cubicBezTo>
                <a:cubicBezTo>
                  <a:pt x="6905099" y="2302466"/>
                  <a:pt x="6880559" y="2309083"/>
                  <a:pt x="6888831" y="2330314"/>
                </a:cubicBezTo>
                <a:cubicBezTo>
                  <a:pt x="6896552" y="2350168"/>
                  <a:pt x="6922195" y="2364505"/>
                  <a:pt x="6876698" y="2360645"/>
                </a:cubicBezTo>
                <a:cubicBezTo>
                  <a:pt x="6844163" y="2357887"/>
                  <a:pt x="6780468" y="2380223"/>
                  <a:pt x="6807214" y="2385736"/>
                </a:cubicBezTo>
                <a:cubicBezTo>
                  <a:pt x="6840853" y="2392631"/>
                  <a:pt x="6873666" y="2402557"/>
                  <a:pt x="6916405" y="2413862"/>
                </a:cubicBezTo>
                <a:cubicBezTo>
                  <a:pt x="6869254" y="2432335"/>
                  <a:pt x="6835338" y="2428475"/>
                  <a:pt x="6799770" y="2413862"/>
                </a:cubicBezTo>
                <a:cubicBezTo>
                  <a:pt x="6756756" y="2396214"/>
                  <a:pt x="6700781" y="2374708"/>
                  <a:pt x="6665762" y="2394561"/>
                </a:cubicBezTo>
                <a:cubicBezTo>
                  <a:pt x="6613373" y="2424340"/>
                  <a:pt x="6569807" y="2405589"/>
                  <a:pt x="6522933" y="2400626"/>
                </a:cubicBezTo>
                <a:cubicBezTo>
                  <a:pt x="6427531" y="2390424"/>
                  <a:pt x="6332953" y="2373328"/>
                  <a:pt x="6237275" y="2365057"/>
                </a:cubicBezTo>
                <a:cubicBezTo>
                  <a:pt x="6198948" y="2361748"/>
                  <a:pt x="6157588" y="2346032"/>
                  <a:pt x="6101338" y="2367538"/>
                </a:cubicBezTo>
                <a:cubicBezTo>
                  <a:pt x="6356116" y="2477556"/>
                  <a:pt x="6629642" y="2470664"/>
                  <a:pt x="6857121" y="2606875"/>
                </a:cubicBezTo>
                <a:cubicBezTo>
                  <a:pt x="6847471" y="2619834"/>
                  <a:pt x="6798391" y="2656782"/>
                  <a:pt x="6818519" y="2659539"/>
                </a:cubicBezTo>
                <a:cubicBezTo>
                  <a:pt x="6875044" y="2667537"/>
                  <a:pt x="6925227" y="2694558"/>
                  <a:pt x="6976790" y="2716892"/>
                </a:cubicBezTo>
                <a:cubicBezTo>
                  <a:pt x="6999125" y="2726543"/>
                  <a:pt x="7026146" y="2739227"/>
                  <a:pt x="7015669" y="2773693"/>
                </a:cubicBezTo>
                <a:cubicBezTo>
                  <a:pt x="6996642" y="2783343"/>
                  <a:pt x="6982580" y="2769833"/>
                  <a:pt x="6966864" y="2768730"/>
                </a:cubicBezTo>
                <a:cubicBezTo>
                  <a:pt x="6950871" y="2767628"/>
                  <a:pt x="6915025" y="2774796"/>
                  <a:pt x="6924953" y="2779483"/>
                </a:cubicBezTo>
                <a:cubicBezTo>
                  <a:pt x="6970172" y="2800715"/>
                  <a:pt x="6888831" y="2851726"/>
                  <a:pt x="6942323" y="2851726"/>
                </a:cubicBezTo>
                <a:cubicBezTo>
                  <a:pt x="7031937" y="2852001"/>
                  <a:pt x="7079638" y="2942441"/>
                  <a:pt x="7165943" y="2944924"/>
                </a:cubicBezTo>
                <a:cubicBezTo>
                  <a:pt x="7179728" y="2945198"/>
                  <a:pt x="7186346" y="2961191"/>
                  <a:pt x="7186071" y="2975254"/>
                </a:cubicBezTo>
                <a:cubicBezTo>
                  <a:pt x="7186071" y="2992074"/>
                  <a:pt x="7173387" y="2995107"/>
                  <a:pt x="7159325" y="2996762"/>
                </a:cubicBezTo>
                <a:cubicBezTo>
                  <a:pt x="7137817" y="2999242"/>
                  <a:pt x="7115483" y="2975254"/>
                  <a:pt x="7087082" y="3007790"/>
                </a:cubicBezTo>
                <a:cubicBezTo>
                  <a:pt x="7138094" y="3026815"/>
                  <a:pt x="7189103" y="3045842"/>
                  <a:pt x="7188276" y="3111191"/>
                </a:cubicBezTo>
                <a:cubicBezTo>
                  <a:pt x="7188001" y="3128836"/>
                  <a:pt x="7209232" y="3135454"/>
                  <a:pt x="7225225" y="3139866"/>
                </a:cubicBezTo>
                <a:cubicBezTo>
                  <a:pt x="7251696" y="3147036"/>
                  <a:pt x="7274028" y="3159720"/>
                  <a:pt x="7288368" y="3184260"/>
                </a:cubicBezTo>
                <a:cubicBezTo>
                  <a:pt x="7288092" y="3188948"/>
                  <a:pt x="7287816" y="3193910"/>
                  <a:pt x="7289471" y="3197771"/>
                </a:cubicBezTo>
                <a:cubicBezTo>
                  <a:pt x="7284784" y="3257053"/>
                  <a:pt x="7246181" y="3255398"/>
                  <a:pt x="7203442" y="3245472"/>
                </a:cubicBezTo>
                <a:cubicBezTo>
                  <a:pt x="7152432" y="3233340"/>
                  <a:pt x="7101973" y="3211281"/>
                  <a:pt x="7048205" y="3232512"/>
                </a:cubicBezTo>
                <a:cubicBezTo>
                  <a:pt x="7124032" y="3260913"/>
                  <a:pt x="7206475" y="3263118"/>
                  <a:pt x="7277614" y="3303652"/>
                </a:cubicBezTo>
                <a:cubicBezTo>
                  <a:pt x="7017322" y="3311097"/>
                  <a:pt x="6787361" y="3183155"/>
                  <a:pt x="6535066" y="3134077"/>
                </a:cubicBezTo>
                <a:cubicBezTo>
                  <a:pt x="6543614" y="3166887"/>
                  <a:pt x="6564017" y="3173505"/>
                  <a:pt x="6582492" y="3178469"/>
                </a:cubicBezTo>
                <a:cubicBezTo>
                  <a:pt x="6675690" y="3203286"/>
                  <a:pt x="6757305" y="3252642"/>
                  <a:pt x="6842233" y="3295379"/>
                </a:cubicBezTo>
                <a:cubicBezTo>
                  <a:pt x="6877249" y="3313026"/>
                  <a:pt x="6902618" y="3330674"/>
                  <a:pt x="6915853" y="3368725"/>
                </a:cubicBezTo>
                <a:cubicBezTo>
                  <a:pt x="6927710" y="3403192"/>
                  <a:pt x="6950596" y="3419185"/>
                  <a:pt x="6993058" y="3409257"/>
                </a:cubicBezTo>
                <a:cubicBezTo>
                  <a:pt x="7027524" y="3400985"/>
                  <a:pt x="7065299" y="3405397"/>
                  <a:pt x="7101421" y="3408430"/>
                </a:cubicBezTo>
                <a:cubicBezTo>
                  <a:pt x="7143057" y="3411739"/>
                  <a:pt x="7189655" y="3450618"/>
                  <a:pt x="7178350" y="3470746"/>
                </a:cubicBezTo>
                <a:cubicBezTo>
                  <a:pt x="7159050" y="3504937"/>
                  <a:pt x="7126789" y="3487842"/>
                  <a:pt x="7098112" y="3483982"/>
                </a:cubicBezTo>
                <a:cubicBezTo>
                  <a:pt x="7065575" y="3479295"/>
                  <a:pt x="7005191" y="3469643"/>
                  <a:pt x="7004088" y="3473780"/>
                </a:cubicBezTo>
                <a:cubicBezTo>
                  <a:pt x="6982854" y="3559532"/>
                  <a:pt x="6833408" y="3484809"/>
                  <a:pt x="6801147" y="3477087"/>
                </a:cubicBezTo>
                <a:cubicBezTo>
                  <a:pt x="6760891" y="3467437"/>
                  <a:pt x="6723115" y="3485085"/>
                  <a:pt x="6684788" y="3489220"/>
                </a:cubicBezTo>
                <a:cubicBezTo>
                  <a:pt x="6650597" y="3493080"/>
                  <a:pt x="6457309" y="3504937"/>
                  <a:pt x="6417328" y="3468539"/>
                </a:cubicBezTo>
                <a:cubicBezTo>
                  <a:pt x="6411813" y="3496940"/>
                  <a:pt x="6423393" y="3508521"/>
                  <a:pt x="6433045" y="3521481"/>
                </a:cubicBezTo>
                <a:cubicBezTo>
                  <a:pt x="6446556" y="3539954"/>
                  <a:pt x="6448762" y="3552914"/>
                  <a:pt x="6423117" y="3567527"/>
                </a:cubicBezTo>
                <a:cubicBezTo>
                  <a:pt x="6350049" y="3609441"/>
                  <a:pt x="6351153" y="3610818"/>
                  <a:pt x="6419258" y="3667620"/>
                </a:cubicBezTo>
                <a:cubicBezTo>
                  <a:pt x="6422568" y="3670100"/>
                  <a:pt x="6421188" y="3678373"/>
                  <a:pt x="6421740" y="3683888"/>
                </a:cubicBezTo>
                <a:cubicBezTo>
                  <a:pt x="6403817" y="3692711"/>
                  <a:pt x="6382861" y="3670652"/>
                  <a:pt x="6361906" y="3694366"/>
                </a:cubicBezTo>
                <a:cubicBezTo>
                  <a:pt x="6453173" y="3798591"/>
                  <a:pt x="6592418" y="3824234"/>
                  <a:pt x="6718429" y="3902544"/>
                </a:cubicBezTo>
                <a:cubicBezTo>
                  <a:pt x="6616407" y="3928462"/>
                  <a:pt x="6555194" y="3838022"/>
                  <a:pt x="6480195" y="3849603"/>
                </a:cubicBezTo>
                <a:cubicBezTo>
                  <a:pt x="6442696" y="3878004"/>
                  <a:pt x="6554091" y="3923499"/>
                  <a:pt x="6447934" y="3937011"/>
                </a:cubicBezTo>
                <a:cubicBezTo>
                  <a:pt x="6493983" y="3961826"/>
                  <a:pt x="6528173" y="3986089"/>
                  <a:pt x="6559882" y="4014767"/>
                </a:cubicBezTo>
                <a:cubicBezTo>
                  <a:pt x="6616407" y="4066053"/>
                  <a:pt x="6627437" y="4099693"/>
                  <a:pt x="6601241" y="4168626"/>
                </a:cubicBezTo>
                <a:cubicBezTo>
                  <a:pt x="6584145" y="4213846"/>
                  <a:pt x="6559054" y="4255483"/>
                  <a:pt x="6581113" y="4309250"/>
                </a:cubicBezTo>
                <a:cubicBezTo>
                  <a:pt x="6596553" y="4346198"/>
                  <a:pt x="6590487" y="4370461"/>
                  <a:pt x="6533136" y="4353918"/>
                </a:cubicBezTo>
                <a:cubicBezTo>
                  <a:pt x="6471372" y="4336270"/>
                  <a:pt x="6448211" y="4369358"/>
                  <a:pt x="6463651" y="4434156"/>
                </a:cubicBezTo>
                <a:cubicBezTo>
                  <a:pt x="6473577" y="4475792"/>
                  <a:pt x="6463099" y="4488475"/>
                  <a:pt x="6420637" y="4483787"/>
                </a:cubicBezTo>
                <a:cubicBezTo>
                  <a:pt x="6373762" y="4478549"/>
                  <a:pt x="6329093" y="4451251"/>
                  <a:pt x="6271190" y="4464487"/>
                </a:cubicBezTo>
                <a:cubicBezTo>
                  <a:pt x="6317512" y="4540039"/>
                  <a:pt x="6416501" y="4518531"/>
                  <a:pt x="6470545" y="4590498"/>
                </a:cubicBezTo>
                <a:cubicBezTo>
                  <a:pt x="6406023" y="4590772"/>
                  <a:pt x="6356666" y="4590498"/>
                  <a:pt x="6308965" y="4574780"/>
                </a:cubicBezTo>
                <a:cubicBezTo>
                  <a:pt x="6289111" y="4568437"/>
                  <a:pt x="6267328" y="4561822"/>
                  <a:pt x="6256301" y="4583603"/>
                </a:cubicBezTo>
                <a:cubicBezTo>
                  <a:pt x="6243340" y="4609798"/>
                  <a:pt x="6270086" y="4619724"/>
                  <a:pt x="6286354" y="4624412"/>
                </a:cubicBezTo>
                <a:cubicBezTo>
                  <a:pt x="6332128" y="4637647"/>
                  <a:pt x="6367144" y="4669081"/>
                  <a:pt x="6404920" y="4693621"/>
                </a:cubicBezTo>
                <a:cubicBezTo>
                  <a:pt x="6487915" y="4747390"/>
                  <a:pt x="6578908" y="4792334"/>
                  <a:pt x="6649220" y="4881120"/>
                </a:cubicBezTo>
                <a:cubicBezTo>
                  <a:pt x="6560709" y="4858509"/>
                  <a:pt x="6494809" y="4805845"/>
                  <a:pt x="6412640" y="4795092"/>
                </a:cubicBezTo>
                <a:cubicBezTo>
                  <a:pt x="6483779" y="4875881"/>
                  <a:pt x="6575322" y="4929098"/>
                  <a:pt x="6661902" y="4987828"/>
                </a:cubicBezTo>
                <a:cubicBezTo>
                  <a:pt x="6686719" y="5004373"/>
                  <a:pt x="6711811" y="5015678"/>
                  <a:pt x="6717325" y="5051798"/>
                </a:cubicBezTo>
                <a:cubicBezTo>
                  <a:pt x="6728079" y="5121834"/>
                  <a:pt x="6760340" y="5179738"/>
                  <a:pt x="6829272" y="5210619"/>
                </a:cubicBezTo>
                <a:cubicBezTo>
                  <a:pt x="6829824" y="5210897"/>
                  <a:pt x="6825965" y="5221375"/>
                  <a:pt x="6823757" y="5228542"/>
                </a:cubicBezTo>
                <a:cubicBezTo>
                  <a:pt x="6781571" y="5230749"/>
                  <a:pt x="6748207" y="5189388"/>
                  <a:pt x="6694439" y="5202899"/>
                </a:cubicBezTo>
                <a:cubicBezTo>
                  <a:pt x="6746002" y="5259148"/>
                  <a:pt x="6789016" y="5309609"/>
                  <a:pt x="6862085" y="5336355"/>
                </a:cubicBezTo>
                <a:cubicBezTo>
                  <a:pt x="6920540" y="5357586"/>
                  <a:pt x="6992783" y="5369994"/>
                  <a:pt x="7035246" y="5438926"/>
                </a:cubicBezTo>
                <a:cubicBezTo>
                  <a:pt x="6985889" y="5452439"/>
                  <a:pt x="6949216" y="5435343"/>
                  <a:pt x="6912268" y="5423210"/>
                </a:cubicBezTo>
                <a:cubicBezTo>
                  <a:pt x="6855743" y="5404461"/>
                  <a:pt x="6799770" y="5383230"/>
                  <a:pt x="6743244" y="5364479"/>
                </a:cubicBezTo>
                <a:cubicBezTo>
                  <a:pt x="6721737" y="5357310"/>
                  <a:pt x="6698299" y="5352346"/>
                  <a:pt x="6684513" y="5386538"/>
                </a:cubicBezTo>
                <a:cubicBezTo>
                  <a:pt x="6756480" y="5393708"/>
                  <a:pt x="6799494" y="5440031"/>
                  <a:pt x="6844713" y="5483595"/>
                </a:cubicBezTo>
                <a:cubicBezTo>
                  <a:pt x="6870082" y="5508135"/>
                  <a:pt x="6890762" y="5540948"/>
                  <a:pt x="6936533" y="5528541"/>
                </a:cubicBezTo>
                <a:cubicBezTo>
                  <a:pt x="6960522" y="5521923"/>
                  <a:pt x="6975687" y="5540396"/>
                  <a:pt x="6973204" y="5563007"/>
                </a:cubicBezTo>
                <a:cubicBezTo>
                  <a:pt x="6964106" y="5642695"/>
                  <a:pt x="7020080" y="5670543"/>
                  <a:pt x="7077983" y="5685983"/>
                </a:cubicBezTo>
                <a:cubicBezTo>
                  <a:pt x="7187726" y="5714935"/>
                  <a:pt x="7278993" y="5783041"/>
                  <a:pt x="7385702" y="5820265"/>
                </a:cubicBezTo>
                <a:cubicBezTo>
                  <a:pt x="7489378" y="5856387"/>
                  <a:pt x="7569615" y="5942139"/>
                  <a:pt x="7673565" y="5987085"/>
                </a:cubicBezTo>
                <a:cubicBezTo>
                  <a:pt x="7748843" y="6019621"/>
                  <a:pt x="7820807" y="6061533"/>
                  <a:pt x="7898289" y="6091035"/>
                </a:cubicBezTo>
                <a:cubicBezTo>
                  <a:pt x="8081651" y="6160795"/>
                  <a:pt x="8268598" y="6216770"/>
                  <a:pt x="8466299" y="6224765"/>
                </a:cubicBezTo>
                <a:cubicBezTo>
                  <a:pt x="8629532" y="6231107"/>
                  <a:pt x="10045419" y="6225043"/>
                  <a:pt x="10620599" y="5317605"/>
                </a:cubicBezTo>
                <a:cubicBezTo>
                  <a:pt x="10631626" y="5313192"/>
                  <a:pt x="10644035" y="5301612"/>
                  <a:pt x="10647894" y="5290581"/>
                </a:cubicBezTo>
                <a:cubicBezTo>
                  <a:pt x="10666370" y="5239020"/>
                  <a:pt x="10711590" y="5216686"/>
                  <a:pt x="10752398" y="5188838"/>
                </a:cubicBezTo>
                <a:cubicBezTo>
                  <a:pt x="10788244" y="5164297"/>
                  <a:pt x="10826296" y="5138654"/>
                  <a:pt x="10841186" y="5097293"/>
                </a:cubicBezTo>
                <a:cubicBezTo>
                  <a:pt x="10860762" y="5042147"/>
                  <a:pt x="10805064" y="5087367"/>
                  <a:pt x="10794861" y="5066412"/>
                </a:cubicBezTo>
                <a:cubicBezTo>
                  <a:pt x="10816092" y="5037737"/>
                  <a:pt x="10848906" y="5011540"/>
                  <a:pt x="10857454" y="4979004"/>
                </a:cubicBezTo>
                <a:cubicBezTo>
                  <a:pt x="10888610" y="4861543"/>
                  <a:pt x="10955890" y="4776065"/>
                  <a:pt x="11056532" y="4709613"/>
                </a:cubicBezTo>
                <a:cubicBezTo>
                  <a:pt x="11085484" y="4690588"/>
                  <a:pt x="11104509" y="4655845"/>
                  <a:pt x="11143939" y="4650332"/>
                </a:cubicBezTo>
                <a:cubicBezTo>
                  <a:pt x="11231622" y="4638199"/>
                  <a:pt x="11204048" y="4543346"/>
                  <a:pt x="11250372" y="4501160"/>
                </a:cubicBezTo>
                <a:cubicBezTo>
                  <a:pt x="11259196" y="4493162"/>
                  <a:pt x="11267190" y="4477447"/>
                  <a:pt x="11265538" y="4466694"/>
                </a:cubicBezTo>
                <a:cubicBezTo>
                  <a:pt x="11263056" y="4451251"/>
                  <a:pt x="11252578" y="4436638"/>
                  <a:pt x="11243755" y="4422850"/>
                </a:cubicBezTo>
                <a:cubicBezTo>
                  <a:pt x="11234654" y="4409065"/>
                  <a:pt x="11220870" y="4396932"/>
                  <a:pt x="11227486" y="4378734"/>
                </a:cubicBezTo>
                <a:cubicBezTo>
                  <a:pt x="11230242" y="4371289"/>
                  <a:pt x="11228314" y="4345371"/>
                  <a:pt x="11248718" y="4365774"/>
                </a:cubicBezTo>
                <a:cubicBezTo>
                  <a:pt x="11304692" y="4421748"/>
                  <a:pt x="11337228" y="4368809"/>
                  <a:pt x="11385204" y="4343440"/>
                </a:cubicBezTo>
                <a:cubicBezTo>
                  <a:pt x="11346603" y="4317245"/>
                  <a:pt x="11311861" y="4298772"/>
                  <a:pt x="11306070" y="4259618"/>
                </a:cubicBezTo>
                <a:cubicBezTo>
                  <a:pt x="11294214" y="4178828"/>
                  <a:pt x="11243480" y="4141880"/>
                  <a:pt x="11166550" y="4134711"/>
                </a:cubicBezTo>
                <a:cubicBezTo>
                  <a:pt x="11194949" y="4056679"/>
                  <a:pt x="11194949" y="4056679"/>
                  <a:pt x="11103130" y="4045924"/>
                </a:cubicBezTo>
                <a:cubicBezTo>
                  <a:pt x="11138425" y="3996293"/>
                  <a:pt x="11138425" y="3983609"/>
                  <a:pt x="11095686" y="3966514"/>
                </a:cubicBezTo>
                <a:cubicBezTo>
                  <a:pt x="11054602" y="3950245"/>
                  <a:pt x="11009106" y="3944730"/>
                  <a:pt x="10971054" y="3919640"/>
                </a:cubicBezTo>
                <a:cubicBezTo>
                  <a:pt x="11006073" y="3856221"/>
                  <a:pt x="11015998" y="3782600"/>
                  <a:pt x="11088241" y="3751718"/>
                </a:cubicBezTo>
                <a:cubicBezTo>
                  <a:pt x="11099546" y="3747030"/>
                  <a:pt x="11107266" y="3728004"/>
                  <a:pt x="11100098" y="3716977"/>
                </a:cubicBezTo>
                <a:cubicBezTo>
                  <a:pt x="11073904" y="3676995"/>
                  <a:pt x="11111404" y="3601168"/>
                  <a:pt x="11029786" y="3592621"/>
                </a:cubicBezTo>
                <a:cubicBezTo>
                  <a:pt x="11019583" y="3591793"/>
                  <a:pt x="11010208" y="3583520"/>
                  <a:pt x="11018206" y="3572767"/>
                </a:cubicBezTo>
                <a:cubicBezTo>
                  <a:pt x="11045779" y="3535268"/>
                  <a:pt x="11012415" y="3537749"/>
                  <a:pt x="10992287" y="3533061"/>
                </a:cubicBezTo>
                <a:cubicBezTo>
                  <a:pt x="10968022" y="3527271"/>
                  <a:pt x="10940448" y="3543816"/>
                  <a:pt x="10917838" y="3523410"/>
                </a:cubicBezTo>
                <a:cubicBezTo>
                  <a:pt x="10923078" y="3501903"/>
                  <a:pt x="10942654" y="3502179"/>
                  <a:pt x="10956441" y="3495287"/>
                </a:cubicBezTo>
                <a:cubicBezTo>
                  <a:pt x="10996698" y="3475433"/>
                  <a:pt x="11029511" y="3451721"/>
                  <a:pt x="11031442" y="3400159"/>
                </a:cubicBezTo>
                <a:cubicBezTo>
                  <a:pt x="11032818" y="3358523"/>
                  <a:pt x="11037230" y="3321850"/>
                  <a:pt x="10981533" y="3309166"/>
                </a:cubicBezTo>
                <a:cubicBezTo>
                  <a:pt x="10958372" y="3303927"/>
                  <a:pt x="10964990" y="3273873"/>
                  <a:pt x="10978225" y="3258982"/>
                </a:cubicBezTo>
                <a:cubicBezTo>
                  <a:pt x="11001938" y="3232512"/>
                  <a:pt x="11021514" y="3197219"/>
                  <a:pt x="11062322" y="3194737"/>
                </a:cubicBezTo>
                <a:cubicBezTo>
                  <a:pt x="11087138" y="3193084"/>
                  <a:pt x="11106164" y="3182053"/>
                  <a:pt x="11125742" y="3169370"/>
                </a:cubicBezTo>
                <a:cubicBezTo>
                  <a:pt x="11139802" y="3160269"/>
                  <a:pt x="11156622" y="3152550"/>
                  <a:pt x="11154968" y="3132974"/>
                </a:cubicBezTo>
                <a:cubicBezTo>
                  <a:pt x="11153315" y="3114223"/>
                  <a:pt x="11137046" y="3106503"/>
                  <a:pt x="11120502" y="3102642"/>
                </a:cubicBezTo>
                <a:cubicBezTo>
                  <a:pt x="11065355" y="3090235"/>
                  <a:pt x="11013518" y="3072037"/>
                  <a:pt x="10967470" y="3030401"/>
                </a:cubicBezTo>
                <a:cubicBezTo>
                  <a:pt x="10998076" y="3008342"/>
                  <a:pt x="11027304" y="2992350"/>
                  <a:pt x="11049914" y="2970015"/>
                </a:cubicBezTo>
                <a:cubicBezTo>
                  <a:pt x="11104509" y="2915972"/>
                  <a:pt x="10642106" y="2745845"/>
                  <a:pt x="10618944" y="2685183"/>
                </a:cubicBezTo>
                <a:cubicBezTo>
                  <a:pt x="10611775" y="2666432"/>
                  <a:pt x="10587235" y="2647132"/>
                  <a:pt x="10566830" y="2641617"/>
                </a:cubicBezTo>
                <a:cubicBezTo>
                  <a:pt x="10471151" y="2615699"/>
                  <a:pt x="10388156" y="2557518"/>
                  <a:pt x="10290271" y="2536011"/>
                </a:cubicBezTo>
                <a:cubicBezTo>
                  <a:pt x="10197900" y="2515607"/>
                  <a:pt x="10106908" y="2488309"/>
                  <a:pt x="10005715" y="2461288"/>
                </a:cubicBezTo>
                <a:cubicBezTo>
                  <a:pt x="10067754" y="2393457"/>
                  <a:pt x="10177772" y="2401454"/>
                  <a:pt x="10203414" y="2303568"/>
                </a:cubicBezTo>
                <a:cubicBezTo>
                  <a:pt x="10103324" y="2278201"/>
                  <a:pt x="9997996" y="2307154"/>
                  <a:pt x="9901487" y="2266895"/>
                </a:cubicBezTo>
                <a:cubicBezTo>
                  <a:pt x="9893216" y="2263312"/>
                  <a:pt x="9881910" y="2266895"/>
                  <a:pt x="9871984" y="2267999"/>
                </a:cubicBezTo>
                <a:cubicBezTo>
                  <a:pt x="9673181" y="2289506"/>
                  <a:pt x="9475204" y="2270758"/>
                  <a:pt x="9279158" y="2243734"/>
                </a:cubicBezTo>
                <a:cubicBezTo>
                  <a:pt x="8996808" y="2205133"/>
                  <a:pt x="8713354" y="2180592"/>
                  <a:pt x="8429350" y="2163219"/>
                </a:cubicBezTo>
                <a:cubicBezTo>
                  <a:pt x="8194701" y="2148882"/>
                  <a:pt x="7959502" y="2142541"/>
                  <a:pt x="7725955" y="2114967"/>
                </a:cubicBezTo>
                <a:cubicBezTo>
                  <a:pt x="7476142" y="2085464"/>
                  <a:pt x="7226605" y="2052100"/>
                  <a:pt x="6977065" y="2021218"/>
                </a:cubicBezTo>
                <a:cubicBezTo>
                  <a:pt x="6965761" y="2019839"/>
                  <a:pt x="6953283" y="2015496"/>
                  <a:pt x="6941221" y="201518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9A0D864-33A7-C54A-8ACE-300038FBC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57" y="310394"/>
            <a:ext cx="5257799" cy="947956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STRUČNA POMOĆ I POTPORA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C87E466-D45E-4EEF-85A7-FEF210214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258350"/>
            <a:ext cx="5366855" cy="5599650"/>
          </a:xfrm>
        </p:spPr>
        <p:txBody>
          <a:bodyPr>
            <a:noAutofit/>
          </a:bodyPr>
          <a:lstStyle/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Stručnu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pomoć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potporu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obavljanju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pružaju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područni ured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socijalne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skrbi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centar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zajednici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Stručna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pomoć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potpora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suradnji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udrugama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organizacijama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civilnog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društva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vjerskim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zajednicama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pravnim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fizičkim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stručne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pomoći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intervencije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savjetovanja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pomaganja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lokalnoj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zajednici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sukladno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posebnom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propisu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Posebne obveze doma socijalne skrbi i centra za pružanje usluga u zajednici:</a:t>
            </a: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informirati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zainteresirane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surađivati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područnim uredima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udrugama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organizacijama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civilnog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društva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školama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ustanovama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sredstvima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javnog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informiranja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promicanju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zajednici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provoditi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edukaciju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udomitelje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stručnu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pomoć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potporu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korisniku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organizirati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provoditi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povremene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podrške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korisnicima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provoditi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individualno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savjetovanje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provoditi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individualno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savjetovanje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organizirati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mobilne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timove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udomiteljskoj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skladu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individualnim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promjene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sudjelovati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pripremi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djeteta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povratak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vlastitu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posvojenje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samostalan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život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prilikom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premještaja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udomiteljsku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Slika 3" descr="Slika na kojoj se prikazuje crtić, ilustracija, Crtić, ukrasni isječci&#10;&#10;Opis je automatski generiran">
            <a:extLst>
              <a:ext uri="{FF2B5EF4-FFF2-40B4-BE49-F238E27FC236}">
                <a16:creationId xmlns:a16="http://schemas.microsoft.com/office/drawing/2014/main" id="{2CA165AB-8D0F-8AE4-7B62-FCE4F212D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538" y="3223338"/>
            <a:ext cx="2775284" cy="18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7771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E092DB3-D5FA-E737-E5B6-AC36E9633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PRAVA UDOMITELJA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05BEFA7-D407-17E0-FE5D-7D0325E63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osobni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dignitet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privatnost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upoznat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informacijama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uključujući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informacije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njegovu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prijašnjem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obiteljskom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životu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sudjelovati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izradi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individualnog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plana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promjene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saznanja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ciljevima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plana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udomljenog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sigurnost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članova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vlastite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obitelji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stručnu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pomoć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svladavanju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poteškoća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prijmu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odlasku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upoznat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postupcima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vezanim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svoju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ulogu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potporu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obavljanju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kroz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redovitu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superviziju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podrške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osposobljavanje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edukacije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organizira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područni ured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pružatelji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usluga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pristup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oblicima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potpore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brizi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uključujući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pravodobnu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pomoć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stručnih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područnog ureda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9298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191A312-5990-477B-0B02-35C43E5A9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hr-HR" sz="2400">
                <a:latin typeface="Times New Roman" panose="02020603050405020304" pitchFamily="18" charset="0"/>
                <a:cs typeface="Times New Roman" panose="02020603050405020304" pitchFamily="18" charset="0"/>
              </a:rPr>
              <a:t>OBVEZE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C982E19-D7F6-49A5-9E45-7CE05AA42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8562" y="142613"/>
            <a:ext cx="6292192" cy="5841014"/>
          </a:xfrm>
        </p:spPr>
        <p:txBody>
          <a:bodyPr anchor="ctr">
            <a:normAutofit lnSpcReduction="10000"/>
          </a:bodyPr>
          <a:lstStyle/>
          <a:p>
            <a:pPr>
              <a:buFont typeface="+mj-lt"/>
              <a:buAutoNum type="arabicParenR"/>
            </a:pPr>
            <a:r>
              <a:rPr lang="hr-HR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pripremiti obitelj za smještaj korisnika, u suradnji s područnim uredom ili domom socijalne skrbi odnosno centrom za pružanje usluga u zajednici</a:t>
            </a:r>
          </a:p>
          <a:p>
            <a:pPr>
              <a:buFont typeface="+mj-lt"/>
              <a:buAutoNum type="arabicParenR"/>
            </a:pPr>
            <a:r>
              <a:rPr lang="hr-HR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sudjelovati u izradi i provođenju individualnog plana promjene prije i za vrijeme smještaja korisnika</a:t>
            </a:r>
          </a:p>
          <a:p>
            <a:pPr>
              <a:buFont typeface="+mj-lt"/>
              <a:buAutoNum type="arabicParenR"/>
            </a:pPr>
            <a:r>
              <a:rPr lang="hr-HR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korisniku pružati pomoć u prilagodbi na obitelj i novu zajednicu te omogućiti da ponašanje svih članova udomiteljske obitelji prema korisniku bude odgovarajuće</a:t>
            </a:r>
          </a:p>
          <a:p>
            <a:pPr>
              <a:buFont typeface="+mj-lt"/>
              <a:buAutoNum type="arabicParenR"/>
            </a:pPr>
            <a:r>
              <a:rPr lang="hr-HR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omogućiti korisniku korištenje usluga prema individualnom planu promjene</a:t>
            </a:r>
          </a:p>
          <a:p>
            <a:pPr>
              <a:buFont typeface="+mj-lt"/>
              <a:buAutoNum type="arabicParenR"/>
            </a:pPr>
            <a:r>
              <a:rPr lang="hr-HR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korisnika pravilno njegovati i pružati mu primjeren smještaj, prehranu, odjeću i obuću te potrebne osobne i druge potrepštine</a:t>
            </a:r>
          </a:p>
          <a:p>
            <a:pPr>
              <a:buFont typeface="+mj-lt"/>
              <a:buAutoNum type="arabicParenR"/>
            </a:pPr>
            <a:r>
              <a:rPr lang="hr-HR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skrbiti za očuvanje i unaprjeđenje zdravlja korisnika te mu osigurati odgovarajuću zdravstvenu skrb u okviru primarne i specijalističke zdravstvene zaštite te prema potrebi i uputi stručnjaka omogućiti uključivanje u programe psihosocijalne rehabilitacije</a:t>
            </a:r>
          </a:p>
          <a:p>
            <a:pPr>
              <a:buFont typeface="+mj-lt"/>
              <a:buAutoNum type="arabicParenR"/>
            </a:pPr>
            <a:r>
              <a:rPr lang="hr-HR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skrbiti da korisnik stekne određeno profesionalno zvanje i pomoći mu u traženju odgovarajućeg zaposlenja</a:t>
            </a:r>
          </a:p>
          <a:p>
            <a:pPr>
              <a:buFont typeface="+mj-lt"/>
              <a:buAutoNum type="arabicParenR"/>
            </a:pP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r-HR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sigurati zaštitu dostojanstva, osobni integritet i tajnost podataka o korisniku</a:t>
            </a:r>
          </a:p>
          <a:p>
            <a:pPr>
              <a:buFont typeface="+mj-lt"/>
              <a:buAutoNum type="arabicParenR"/>
            </a:pPr>
            <a:r>
              <a:rPr lang="hr-HR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sudjelovati u pripremi korisnika za povratak u vlastitu obitelj, za posvojenje ili za odlazak kod drugog pružatelja smještaja ili za samostalan život</a:t>
            </a:r>
          </a:p>
          <a:p>
            <a:pPr>
              <a:buFont typeface="+mj-lt"/>
              <a:buAutoNum type="arabicParenR"/>
            </a:pPr>
            <a:r>
              <a:rPr lang="hr-HR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surađivati i postupati po uputi tima ili stručnog radnika</a:t>
            </a:r>
          </a:p>
          <a:p>
            <a:pPr>
              <a:buFont typeface="+mj-lt"/>
              <a:buAutoNum type="arabicParenR"/>
            </a:pPr>
            <a:r>
              <a:rPr lang="hr-HR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omogućiti i poticati kontakte korisnika s vlastitom obitelji, drugim srodnicima te ostalim bliskim osobama u skladu s najboljim interesima korisnika i odlukama nadležnih tijela</a:t>
            </a:r>
          </a:p>
          <a:p>
            <a:pPr>
              <a:buFont typeface="+mj-lt"/>
              <a:buAutoNum type="arabicParenR"/>
            </a:pPr>
            <a:r>
              <a:rPr lang="hr-HR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sudjelovati s bračnim/izvanbračnim drugom u edukacijama koje organizira nadležni područni ured udomitelja najmanje jedanput godišnje, a na prijedlog tima ili stručnog radnika i po potrebi češće.</a:t>
            </a:r>
          </a:p>
          <a:p>
            <a:r>
              <a:rPr lang="hr-HR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Udomitelj je obvezan voditi evidenciju i dokumentaciju o svim važnim životnim okolnostima korisnika te najmanje dva puta godišnje, a po potrebi i češće izvještavati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 ured</a:t>
            </a:r>
            <a:r>
              <a:rPr lang="hr-HR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korisnika.</a:t>
            </a: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7747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EB04901-E72D-C5A6-28A7-46CE1EF2E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POSEBNE OBVEZE UDOMITELJA DJETETA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2FF12F2-EFD3-2486-2FDE-91131AB92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dijete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pravilno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njegovati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odgajati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primjeren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osigurati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primjerenu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prehranu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odjeću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obuću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brinuti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djetetovu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zdravlju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djetetu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osigurati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školske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potrepštine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primjerene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igračke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osnovnu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športsku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opremu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prosječne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vrijednosti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različite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aktivnosti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brinuti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pravilan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odnos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djeteta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učenju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poticati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stjecanje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radnih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navika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skrbiti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udomljeno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dijete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stekne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određeno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profesionalno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zvanje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pomoći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djetetu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oblikovanja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vlastitog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identiteta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poticati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razvoj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njegovih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sposobnosti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organizirati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provođenje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slobodnog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vremena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uključivati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dijete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život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lokalne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zajednice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sukladno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njegovim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interesima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omogućiti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poticati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kontakte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susrete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druženja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između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djeteta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roditelja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članova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biološke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sukladno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odluci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nadležnog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tijela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najboljem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djeteta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voditi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dnevnik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važnijih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događanja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životu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djeteta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dokumentirati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vizualnim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zapisima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važnija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pitanja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brige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odgoja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djeteta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uređivati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sporazumno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njegovim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roditeljima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skrbnikom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područnim uredom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područnim uredom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pružateljem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2854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Slika 10" descr="Slika na kojoj se prikazuje slagalica, električno plava&#10;&#10;Opis je automatski generiran">
            <a:extLst>
              <a:ext uri="{FF2B5EF4-FFF2-40B4-BE49-F238E27FC236}">
                <a16:creationId xmlns:a16="http://schemas.microsoft.com/office/drawing/2014/main" id="{53860E33-AECB-3E2C-8E2C-D0ECDFEF44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6" b="10221"/>
          <a:stretch/>
        </p:blipFill>
        <p:spPr>
          <a:xfrm>
            <a:off x="2519309" y="10"/>
            <a:ext cx="966964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1303F3E-407C-BEB8-E3F7-FFD0E4CD3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" y="0"/>
            <a:ext cx="3984170" cy="1035698"/>
          </a:xfrm>
        </p:spPr>
        <p:txBody>
          <a:bodyPr>
            <a:normAutofit/>
          </a:bodyPr>
          <a:lstStyle/>
          <a:p>
            <a:r>
              <a:rPr lang="hr-H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NAČELA UDOMITELJSTVA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65323FE-12CD-5D9A-446F-10300AC9E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119673"/>
            <a:ext cx="3984170" cy="5738317"/>
          </a:xfrm>
        </p:spPr>
        <p:txBody>
          <a:bodyPr>
            <a:noAutofit/>
          </a:bodyPr>
          <a:lstStyle/>
          <a:p>
            <a:pPr>
              <a:buFont typeface="+mj-lt"/>
              <a:buAutoNum type="arabicParenR"/>
            </a:pPr>
            <a:r>
              <a:rPr lang="hr-H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Načelo najboljeg interesa korisnika -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prilikom utvrđivanje prava na uslugu smještaja korisnika u udomiteljsku obitelj područni ured korisnika vodi računa o nerazdvajanju braće i sestara, o potrebama korisnika odnosno ciljevima individualnog plana. Udomitelja se odabire ponajprije iz kruga srodnika ili drugih osoba bliskih korisniku, u korisnikovu mjestu prebivališta.</a:t>
            </a:r>
          </a:p>
          <a:p>
            <a:pPr>
              <a:buFont typeface="+mj-lt"/>
              <a:buAutoNum type="arabicParenR"/>
            </a:pPr>
            <a:r>
              <a:rPr lang="hr-H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Načelo ravnopravnosti u obiteljskom okruženju -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priznavanjem prava na smještaj u udomiteljsku obitelj korisnik postaje ravnopravni član udomiteljske obitelji.</a:t>
            </a:r>
          </a:p>
          <a:p>
            <a:pPr>
              <a:buFont typeface="+mj-lt"/>
              <a:buAutoNum type="arabicParenR"/>
            </a:pPr>
            <a:r>
              <a:rPr lang="hr-H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Načelo održivosti socijalnih veza -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korisniku se priznaje pravo na uslugu smještaja u udomiteljsku obitelj u njegovu mjestu prebivališta radi održivosti obiteljskih i drugih socijalnih veza i očuvanja postignute razine njegove socijalne uključenosti, osim ako to nije u njegovu interesu ili na tom području nema udomiteljskih obitelji.</a:t>
            </a:r>
          </a:p>
          <a:p>
            <a:pPr>
              <a:buFont typeface="+mj-lt"/>
              <a:buAutoNum type="arabicParenR"/>
            </a:pPr>
            <a:r>
              <a:rPr lang="hr-H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Načelo uključenosti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korisnik ima aktivnu ulogu u zadovoljavanju svojih potreba, a potrebne usluge mu osiguravaju međusobno povezani i koordinirani pružatelji usluga u lokalnoj zajednici.</a:t>
            </a:r>
          </a:p>
          <a:p>
            <a:pPr>
              <a:buFont typeface="+mj-lt"/>
              <a:buAutoNum type="arabicParenR"/>
            </a:pPr>
            <a:r>
              <a:rPr lang="hr-H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Načelo zabrane diskriminacije -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zabranjena je izravna i neizravna diskriminacija korisnika u udomiteljskoj obitelji.</a:t>
            </a:r>
          </a:p>
        </p:txBody>
      </p:sp>
    </p:spTree>
    <p:extLst>
      <p:ext uri="{BB962C8B-B14F-4D97-AF65-F5344CB8AC3E}">
        <p14:creationId xmlns:p14="http://schemas.microsoft.com/office/powerpoint/2010/main" val="29458911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8D31CC0-A21F-CFBD-2101-7649C6F46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POSEBNE OBVEZE UDOMITELJA ODRASLE OSOBE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ABB81D-12D6-87AB-C7A5-7AF9BACEE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osigurati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zadovoljavanje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svakodnevnih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posebnih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poticati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usvajanje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određenih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vještina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obzirom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njezine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preostale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sposobnosti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njezina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samostalnog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zbrinjavanja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poticati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radno-okupacijske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aktivnosti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skladu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razinom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funkcioniranja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odrasle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poticati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rekreacijske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aktivnosti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kulturno-zabavne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aktivnosti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uključivati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život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lokalne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zajednice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sukladno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njegovim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mogućnostima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omogućiti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poticati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kontakte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susrete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druženja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članova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njegove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srodnika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prijatelja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važnija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pitanja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brige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odraslog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uređivati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sporazumno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područnim uredom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područnim uredom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pružateljima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članovima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uvijek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to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moguće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29790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71EC3D7-C84B-8EA9-E36E-6DE5AD5A1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PRAVA UDOMLJENOG DJETETA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66FFA86-B0AB-6857-E338-7E0FEFCC8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Autofit/>
          </a:bodyPr>
          <a:lstStyle/>
          <a:p>
            <a:pPr marL="342900" indent="-342900" algn="just">
              <a:buFont typeface="+mj-lt"/>
              <a:buAutoNum type="arabicParenR"/>
            </a:pPr>
            <a:r>
              <a:rPr lang="hr-HR" sz="1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 skladu sa svojom dobi, biti informirano o svim fazama postupka odlaska iz vlastite obitelji, doma socijalne skrbi, centra za pružanje usluga u zajednici ili udomitelja te biti pripremljeno na smještaj kod udomitelja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hr-HR" sz="1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sudjelovati u donošenju odluka koje utječu na njegov život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hr-HR" sz="1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 se pri njegovu smještaju osobita pozornost posveti osiguranju kontinuiteta u odgoju, kao i njegovu etničkom, vjerskom, kulturnom ili jezičnom podrijetlu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hr-HR" sz="1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primati kontinuiranu pomoć i potporu udomitelja, djelatnika područnog ureda i pružatelja usluga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hr-HR" sz="1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 odnos privrženosti i emocionalne bliskosti s udomiteljima, kroz međusobnu povezanost s udomiteljskom obitelji te drugim osobama važnim u njegovu životu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hr-HR" sz="1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 odgoj, obrazovanje, razvijanje vještina te profesionalno usmjerenje koje će ga pripremiti za kvalitetan život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hr-HR" sz="1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 dostupnost usluga i programa potpore koje djeluju na dobrobit djeteta, a kako bi moglo ostvariti svoje pune potencijale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hr-HR" sz="1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 kontinuiranu skrb, prihvaćanje i poštovanje te potporu u razvijanju vlastitog identiteta i povjerenja u vlastitu vrijednost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hr-HR" sz="1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 privatnost i pristup službenim informacijama i dokumentaciji vezanoj za vlastitu obitelj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hr-HR" sz="1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 poštovanje dostojanstva i sigurnosti te zaštitu od povreda, tjelesnog ili psihičkog nasilja i drugih oblika zlostavljanja i izrabljivanja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hr-HR" sz="1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 kontakte i održavanje trajne i redovite veze s članovima vlastite obitelji, ako to nije u suprotnosti s njegovim najboljim interesima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hr-HR" sz="1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biti informirano i pripremljeno na prestanak smještaja, uključujući savjetovanje i pomaganje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hr-HR" sz="1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 pritužbu centru korisnika i/ili centru udomitelja.</a:t>
            </a:r>
          </a:p>
          <a:p>
            <a:pPr algn="just"/>
            <a:r>
              <a:rPr lang="hr-HR" sz="1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Područni ured korisnika ili područni ured udomitelja, ovisno o vrsti pritužbe djeteta, dužan je odmah, a najkasnije u roku od 15 dana od dana primitka pritužbe odgovoriti na pritužbu i prema potrebi poduzeti mjere i aktivnosti radi otklanjanja razloga zbog kojih je pritužba podnesena.</a:t>
            </a:r>
          </a:p>
          <a:p>
            <a:pPr algn="just"/>
            <a:r>
              <a:rPr lang="hr-HR" sz="1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Područni ured udomitelja može organizirati Vijeće udomljene djece i mladih na području svoje mjesne nadležnosti, koje promiče njihove interese i prava na obiteljski život i uključivanje u zajednicu, a Odlukom o organiziranju Vijeća udomljene djece i mladih određuje se njegov sastav te sadržaj i način rada.</a:t>
            </a:r>
          </a:p>
        </p:txBody>
      </p:sp>
    </p:spTree>
    <p:extLst>
      <p:ext uri="{BB962C8B-B14F-4D97-AF65-F5344CB8AC3E}">
        <p14:creationId xmlns:p14="http://schemas.microsoft.com/office/powerpoint/2010/main" val="28789129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C74D53B-2BC8-A5E2-0C42-DC9B36632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PRAVA ODRASLOG KORISNIKA UDOMITELJSTVA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FE03A3C-DBD1-4545-5D20-3CC538AEF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informirana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fazama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postupka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odlaska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vlastite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pripremljena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sudjelovati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donošenju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odluka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tiču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suživota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udomiteljskoj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obitelji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dostupnost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potpore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lokalnoj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zajednici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kontinuiranu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skrb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prihvaćanje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poštovanje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dostojanstva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članova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udomiteljske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obitelji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sigurnost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zaštitu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povreda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tjelesnog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psihičkog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nasilja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oblika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zlostavljanja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izrabljivanja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privatnost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pristup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osobnoj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dokumentaciji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informacijama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vezanim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vlastitu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kontakte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održavanje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trajne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redovite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veze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članovima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vlastite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njoj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važnim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suprotnosti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njezinim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najboljim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interesom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pritužbu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područnom uredu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područnom uredu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 ured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 ured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ovisno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pritužbe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dužan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odmah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najkasnije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roku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15 dana od dana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primitka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odgovoriti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pritužbu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poduzeti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mjere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aktivnosti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otklanjanja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razloga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zbog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pritužba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podnesena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 ured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potiče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organiziranje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zajedničkih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sastanaka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odraslih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području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svoje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mjesne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nadležnosti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promicanja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njihovih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uključivanje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zajednicu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suradnji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organizacijama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civilnog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društva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pružateljima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86251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13D858D-5276-C198-A3E8-260041BB5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OBVEZE ODRASLOG KORISNIKA UDOMITELJSTVA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D31BE14-820C-B841-C844-BBD2E9CDD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skladu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individualnim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promjene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korisnik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obvezan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aktivno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sudjelovati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ostvarivanju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odabranih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ciljeva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izvršavati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preuzete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obveze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inicirati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preispitivanje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svojega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individualnog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plana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promjene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slučaju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novih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okolnosti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utječu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njegovo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provođenje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Korisnik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obvezan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poštivati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pravila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obiteljskog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života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udomiteljskoj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pravila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ponašanja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korisnicima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nastanu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odnosima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udomiteljem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svakodnevnih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obveza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načina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korištenja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slobodnog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vremena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komunikaciji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članovima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vlastite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brizi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svome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zdravlju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kontaktima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lokalnom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zajednicom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slično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korisnik je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obvezan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sporazumno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udomiteljem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nastojati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riješiti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nastale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poteškoće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uspostaviti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suradnju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udomiteljem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09128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D9841B9-1E20-80E7-FFD3-A48B7298F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660389" cy="2265037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NAGRADE I PRIZNANJA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6D2257E-4EE1-D8D2-2538-BB8561BCE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65036"/>
            <a:ext cx="4660389" cy="4592963"/>
          </a:xfrm>
        </p:spPr>
        <p:txBody>
          <a:bodyPr>
            <a:noAutofit/>
          </a:bodyPr>
          <a:lstStyle/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prijedlog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Povjerenstva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dodjelu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nagrade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svake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godine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ministar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dodjeljuje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nagrade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iznimne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uspjehe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ostvarene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promicanju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obavljanju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Povjerenstvo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osniva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ministar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Ministarstvo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objavljuje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svojim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mrežnim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stranicama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javni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poziv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prikupljanje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inicijativa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kandidatima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natječaj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dodjelu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nagrada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upućen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Područnim uredima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udrugama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bave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vijećima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udomljene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djece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mladeži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korisnicima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zainteresiranim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Nagrade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dodjeljuju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obliku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povelje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novcu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Područni uredi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mogu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dodjeljivati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priznanja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svakih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pet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godina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obliku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povelje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ika 3" descr="Slika na kojoj se prikazuje skeč, grafika, simbol, dizajn&#10;&#10;Opis je automatski generiran">
            <a:extLst>
              <a:ext uri="{FF2B5EF4-FFF2-40B4-BE49-F238E27FC236}">
                <a16:creationId xmlns:a16="http://schemas.microsoft.com/office/drawing/2014/main" id="{00335897-F88D-C887-4987-013AD1F8A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227" y="63852"/>
            <a:ext cx="6730296" cy="673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200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2E0C39B-065F-6BEE-5A68-2E7B25665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" y="0"/>
            <a:ext cx="4660393" cy="2265037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PREKRŠAJNE ODREDBE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48EDDA-FF0D-DEE8-8684-2694D5FD7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" y="2265036"/>
            <a:ext cx="4660396" cy="4592953"/>
          </a:xfrm>
        </p:spPr>
        <p:txBody>
          <a:bodyPr>
            <a:normAutofit/>
          </a:bodyPr>
          <a:lstStyle/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Novčanom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kaznom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iznosu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2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654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EUR-a/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20.000,00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6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636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EUR-a/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50.000,00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kaznit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će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prekršaj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bez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rješenja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Područnog ureda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priznavanju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Novčanom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kaznom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iznosu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3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981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EUR-a/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30.000,00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6.636,14 EUR-a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50.000,00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kaznit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će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prekršaj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fizička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bez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rješenja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dozvoli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Slika 3" descr="Slika na kojoj se prikazuje skeč, jednostavni crteži s par linija, crtež, ukrasni isječci&#10;&#10;Opis je automatski generiran">
            <a:extLst>
              <a:ext uri="{FF2B5EF4-FFF2-40B4-BE49-F238E27FC236}">
                <a16:creationId xmlns:a16="http://schemas.microsoft.com/office/drawing/2014/main" id="{03D457A2-4D21-348C-FE17-B4F7E10D2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226" y="1898002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94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400471A-8B93-6370-D631-01B2DB9E7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327008" cy="864056"/>
          </a:xfrm>
        </p:spPr>
        <p:txBody>
          <a:bodyPr>
            <a:no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VRSTE UDOMITELJSTVA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436739F-B268-E6D0-02F1-BD38406E0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864056"/>
            <a:ext cx="5327009" cy="5993934"/>
          </a:xfrm>
        </p:spPr>
        <p:txBody>
          <a:bodyPr>
            <a:normAutofit/>
          </a:bodyPr>
          <a:lstStyle/>
          <a:p>
            <a:pPr algn="just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tradicionalno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udomiteljstvo</a:t>
            </a:r>
            <a:r>
              <a:rPr lang="hr-H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istoj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posebno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djeci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posebno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odraslim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postoji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zajedničkom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roditelja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djetetom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braći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sestrama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maloljetnim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roditeljima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bračnim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izvanbračnim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drugovima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tijekom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nastanu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takve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promjene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više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pripada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istoj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vrsti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procjenu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suglasnost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područnog ureda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područnog ureda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protivno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smještenih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koji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tradicionalno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opskrbninu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naknadu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rad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zanimanje</a:t>
            </a:r>
            <a:r>
              <a:rPr lang="hr-H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udomitelj koji obavlja specijalizirano </a:t>
            </a:r>
            <a:r>
              <a:rPr lang="hr-H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udomiteljstvo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djecu pruža uslugu smještaja i složeniju, specifičnu skrb: 1. djetetu s, prava iz mirovinskog i obveznog zdravstvenog osiguranja i prava </a:t>
            </a:r>
            <a:r>
              <a:rPr lang="hr-H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zaproblemima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ponašanju kojem je određena mjera povjeravanja udomiteljskoj obitelji sukladno propisima o </a:t>
            </a:r>
            <a:r>
              <a:rPr lang="hr-H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obiteljskopravnoj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zaštiti, 2. djetetu i mlađoj punoljetnoj osobi s problemima u ponašanju kojima je izrečena odgojna mjera sukladno propisima o kaznenopravnoj zaštiti, 3. djetetu i mlađoj punoljetnoj osobi: – s teškim invaliditetom, – kod koje je utvrđen četvrti stupanj težine invaliditeta – oštećenja funkcionalnih sposobnosti prema propisima o vještačenju i metodologijama vještačenja, – kod koje je utvrđeno više vrsta težih oštećenja ili – kod koje je utvrđeno više vrsta oštećenja trećeg stupnja težine invaliditeta – oštećenja funkcionalnih sposobnosti prema propisima o vještačenju i metodologijama vještačenja ili teško bolesnom djetetu i mlađoj punoljetnoj osobi. Udomitelj koji obavlja </a:t>
            </a:r>
            <a:r>
              <a:rPr lang="hr-H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udomiteljstvo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kao zanimanje ima pravo na </a:t>
            </a:r>
            <a:r>
              <a:rPr lang="hr-H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opskrbninu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naknadu za rad udomitelja vrijeme nezaposlenosti kao zaposlena osoba u skladu s posebnim propisima.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srodničko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udomiteljstvo</a:t>
            </a:r>
            <a:r>
              <a:rPr lang="hr-H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mogu obavljati: baka, djed, stric, teta, ujak, braća/polubraća, sestre/polusestre, unuci te njihovi bračni/izvanbračni drugovi. Iznimno, ga mogu obavljati i drugi srodnici korisnika ako područni ured korisnika procijeni da je to u najboljem interesu korisnika.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domiteljstvo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zanimanje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standardno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udomiteljstvo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specijalizirano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djecu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Slika 5" descr="Slika na kojoj se prikazuje dizajn&#10;&#10;Opis je automatski generiran">
            <a:extLst>
              <a:ext uri="{FF2B5EF4-FFF2-40B4-BE49-F238E27FC236}">
                <a16:creationId xmlns:a16="http://schemas.microsoft.com/office/drawing/2014/main" id="{22893B4F-CC7C-C1AD-590E-4964F99AC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813" y="204496"/>
            <a:ext cx="6449008" cy="644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6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4568A85-70A2-72D9-D6FF-1FD96B467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OPĆI UVJETI</a:t>
            </a:r>
          </a:p>
        </p:txBody>
      </p:sp>
      <p:sp>
        <p:nvSpPr>
          <p:cNvPr id="2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5A473F56-5154-FEBF-829C-916DD7C63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Autofit/>
          </a:bodyPr>
          <a:lstStyle/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fizička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+mj-lt"/>
              <a:buAutoNum type="arabicParenR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punoljetna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poslovnu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sposobnost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hrvatski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državljanin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prebivalište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Republici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Hrvatskoj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mlađa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60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godina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nastavlja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srodnik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završeno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najmanje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srednjoškolsko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obrazovanje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srodnik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završila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osposobljavanje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srodnik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poremećene obiteljske odnose, bolest ili stanje kojim bi bilo ugroženo zdravlje ili drugi interesi korisnika i nije osoba društveno neprihvatljivog ponašanja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propisane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stambene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uvjete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pisanu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suglasnost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punoljetnih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članova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zajedničkog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kućanstva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podnosi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zahtjev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član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njezine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zajedničkom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kućanstvu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ostvarivati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vlastita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sredstva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uzdržavanje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iznosu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većem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70 % od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iznosa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visine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zajamčene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minimalne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naknade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samca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kućanstvo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utvrđene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zakonom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uređuju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sustavu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socijalne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skrbi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srodnik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zanimanje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Slika 3" descr="Slika na kojoj se prikazuje skeč, crtež, ukrasni isječci, ilustracija&#10;&#10;Opis je automatski generiran">
            <a:extLst>
              <a:ext uri="{FF2B5EF4-FFF2-40B4-BE49-F238E27FC236}">
                <a16:creationId xmlns:a16="http://schemas.microsoft.com/office/drawing/2014/main" id="{135D0CD2-7711-FAED-4F89-34D66AC947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r="3682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09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22B82F9-4D2B-E205-2583-4D689B2D3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POSEBNI UVJETI ZA OBAVLJANJE STANDARDNOG UDOMITELJSTVA KAO ZANIMANJA</a:t>
            </a:r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E127C1C-EFF1-EE32-79FD-45A6BCF84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tradicionalni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specijalizirani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koji:</a:t>
            </a: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radnom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odnosu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samostalnu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registriranu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djelatnost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obrta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slobodnog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zanimanja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skladu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odredbama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posebnih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propisa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samostalnu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djelatnost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najmanje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šest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mjeseci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tradicionalni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djece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četvero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odraslih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istodobno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prebivalište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području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jedinice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područne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regionalne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samouprave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odnosno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Zagreba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mrežom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socijalnih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utvrđena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obavljanjem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zanimanja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izabran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Povjerenstva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izbor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zanimanja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Slika 6" descr="Slika na kojoj se prikazuje ukrasni isječci, crtić, odijevanje, Dječja umjetnost&#10;&#10;Opis je automatski generiran">
            <a:extLst>
              <a:ext uri="{FF2B5EF4-FFF2-40B4-BE49-F238E27FC236}">
                <a16:creationId xmlns:a16="http://schemas.microsoft.com/office/drawing/2014/main" id="{CCFF96CA-F75A-47F3-A0DF-6BF1B2EC1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" r="2" b="2"/>
          <a:stretch/>
        </p:blipFill>
        <p:spPr>
          <a:xfrm>
            <a:off x="8152153" y="2161088"/>
            <a:ext cx="1761099" cy="183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64C25CF-C34B-F77F-488B-E74FC9496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POSEBNI UVJETI ZA OBAVLJANJE SPECIJALIZIRANOG UDOMITELJSTVA ZA DJECU KAO ZANIMANJA</a:t>
            </a:r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AC7222F-8257-AA12-8C10-509785B25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algn="just"/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Specijalizirano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djecu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zanimanje</a:t>
            </a:r>
            <a:r>
              <a:rPr lang="hr-H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fizička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punoljetna i ima poslovnu sposobnost i ima prebivalište i živi u Republici Hrvatskoj kao i osoba koja nije u radnom odnosu, ne obavlja samostalnu registriranu djelatnost obrta ili slobodnog zanimanja u skladu s odredbama posebnih propisa ili drugu samostalnu djelatnost, ima ma prebivalište na području jedinice područne (regionalne) samouprave odnosno Grada Zagreba, za koje je mrežom socijalnih usluga utvrđena potreba za obavljanjem </a:t>
            </a:r>
            <a:r>
              <a:rPr lang="hr-H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kao zanimanja te ako je izabran od strane Povjerenstva za izbor udomitelja za obavljanje </a:t>
            </a:r>
            <a:r>
              <a:rPr lang="hr-H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udomiteljstva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kao zanimanja.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Dodatni uvjeti:</a:t>
            </a: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završen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najmanje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preddiplomski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diplomski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sveučilišni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stručni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području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socijalnog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psihologije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edukacijske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rehabilitacije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socijalne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pedagogije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logopedije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terapije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pedagogije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medicine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najmanje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godinu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radnog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staža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djecom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mlađim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punoljetnim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završeno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srednjoškolsko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obrazovanje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preddiplomski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diplomski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sveučilišni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stručni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najmanje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godine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djetetu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mlađoj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punoljetnoj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tradicionalni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specijalizirani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standardni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posebna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vještine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skladu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individualnim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potrebama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djeteta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mlađe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punoljetne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kojoj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uslugu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smještaja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Slika 3" descr="Slika na kojoj se prikazuje odijevanje, crtić, stojeći, ukrasni isječci&#10;&#10;Opis je automatski generiran">
            <a:extLst>
              <a:ext uri="{FF2B5EF4-FFF2-40B4-BE49-F238E27FC236}">
                <a16:creationId xmlns:a16="http://schemas.microsoft.com/office/drawing/2014/main" id="{E17BB2BC-4D55-392B-C67A-AE827A35F4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6" b="2"/>
          <a:stretch/>
        </p:blipFill>
        <p:spPr>
          <a:xfrm>
            <a:off x="7858538" y="2595924"/>
            <a:ext cx="1476731" cy="153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37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 descr="Slika na kojoj se prikazuje ilustracija, dizajn, umjetničko djelo&#10;&#10;Opis je automatski generiran">
            <a:extLst>
              <a:ext uri="{FF2B5EF4-FFF2-40B4-BE49-F238E27FC236}">
                <a16:creationId xmlns:a16="http://schemas.microsoft.com/office/drawing/2014/main" id="{ED5E1726-FDA9-1C63-F009-216166061C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3" r="6950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7C679C8-F423-9249-6403-4A86438E1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660389" cy="2265037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ZAPREKE ZA OBAVLJANJE UDOMITELJSTVA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94C8FE-9DCC-1B9B-D162-99171054B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65036"/>
            <a:ext cx="4660389" cy="4592963"/>
          </a:xfrm>
        </p:spPr>
        <p:txBody>
          <a:bodyPr>
            <a:normAutofit/>
          </a:bodyPr>
          <a:lstStyle/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Udomiteljstvo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+mj-lt"/>
              <a:buAutoNum type="arabicParenR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čijoj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poremećeni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obiteljski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odnosi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bolest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ugroženo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zdravlje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arenR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društveno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neprihvatljivog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ponašanja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07892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725</TotalTime>
  <Words>6802</Words>
  <Application>Microsoft Office PowerPoint</Application>
  <PresentationFormat>Široki zaslon</PresentationFormat>
  <Paragraphs>745</Paragraphs>
  <Slides>45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Times New Roman</vt:lpstr>
      <vt:lpstr>Tema sustava Office</vt:lpstr>
      <vt:lpstr>HRVATSKI ZAVOD ZA SOCIJALNI RAD ŽUPANIJA SLUŽBA KOPRIVNIČKO – KRIŽEVAČKE ŽUPANIJE PODRUČNI URED KOPRIVNICA TRG EUGENA KUMIČIĆA 2  25. siječanj 2024. godine </vt:lpstr>
      <vt:lpstr>UDOMITELJSTVO</vt:lpstr>
      <vt:lpstr>OPĆE ODREDBE</vt:lpstr>
      <vt:lpstr>NAČELA UDOMITELJSTVA</vt:lpstr>
      <vt:lpstr>VRSTE UDOMITELJSTVA</vt:lpstr>
      <vt:lpstr>OPĆI UVJETI</vt:lpstr>
      <vt:lpstr>POSEBNI UVJETI ZA OBAVLJANJE STANDARDNOG UDOMITELJSTVA KAO ZANIMANJA</vt:lpstr>
      <vt:lpstr>POSEBNI UVJETI ZA OBAVLJANJE SPECIJALIZIRANOG UDOMITELJSTVA ZA DJECU KAO ZANIMANJA</vt:lpstr>
      <vt:lpstr>ZAPREKE ZA OBAVLJANJE UDOMITELJSTVA</vt:lpstr>
      <vt:lpstr>DOBNA RAZLIKA UDOMITELJA I KORISNIKA</vt:lpstr>
      <vt:lpstr>SMJEŠTAJ DJECE U TRADICIONALNOM UDOMITELJSTVU</vt:lpstr>
      <vt:lpstr>SMJEŠTAJ ODRASLIH OSOBA U TRADICIONALNOM UDOMITELJSTVU</vt:lpstr>
      <vt:lpstr>SMJEŠTAJ DJECE KOD UDOMITELJA KOJI OBAVLJA STANDARDNO UDOMITELJSTVO</vt:lpstr>
      <vt:lpstr>SMJEŠTAJ ODRASLIH OSOBA KOD UDOMITELJA KOJI OBAVLJA STANDARDNO UDOMITELJSTVO</vt:lpstr>
      <vt:lpstr>SMJEŠTAJ DJECE KOD UDOMITELJA KOJI OBAVLJA SPECIJALIZIRANO UDOMITELJSTVO ZA DJECU</vt:lpstr>
      <vt:lpstr>IZRAČUN OPSKRBNINE I NAKNADE ZA RAD UDOMITELJA</vt:lpstr>
      <vt:lpstr>OPSKRBNINA</vt:lpstr>
      <vt:lpstr>NAKNADA ZA RAD UDOMITELJA KOJI OBAVLJA TRADICIONALNO UDOMITELJSTVO</vt:lpstr>
      <vt:lpstr>OPĆE ODREDBE O NAKNADI ZA RAD UDOMITELJA KOJI UDOMITELJSTVO OBAVLJA KAO ZANIMANJE</vt:lpstr>
      <vt:lpstr>NAKNADA ZA RAD UDOMITELJA KOJI OBAVLJA STANDARDNO UDOMITELJSTVO</vt:lpstr>
      <vt:lpstr>NAKNADA ZA RAD UDOMITELJA KOJI OBAVLJA SPECIJALIZIRANO UDOMITELJSTVO ZA DJECU</vt:lpstr>
      <vt:lpstr>VRSTE IZNOSA ZA OPSKRBNINU - ODRASLE OSOBE</vt:lpstr>
      <vt:lpstr>VRSTE IZNOSA ZA OPSKRBNINU - DJECA</vt:lpstr>
      <vt:lpstr>PowerPoint prezentacija</vt:lpstr>
      <vt:lpstr>PowerPoint prezentacija</vt:lpstr>
      <vt:lpstr>PowerPoint prezentacija</vt:lpstr>
      <vt:lpstr>POSTUPAK ZA DONOŠENJE RJEŠENJA</vt:lpstr>
      <vt:lpstr>PRESTANAK UDOMITELJSTVA</vt:lpstr>
      <vt:lpstr>REGISTAR UDOMITELJA I REGISTAR SMJEŠTENIH KORISNIKA</vt:lpstr>
      <vt:lpstr>UPIS PODATAKA U REGISTAR UDOMITELJA I U REGISTAR SMJEŠTENIH KORISNIKA</vt:lpstr>
      <vt:lpstr>OBVEZE PODRUČNOG UREDA</vt:lpstr>
      <vt:lpstr>OBVEZE PODRUČNOG UREDA KORISNIKA PRIJE SMJEŠTAJA KORISNIKA</vt:lpstr>
      <vt:lpstr>OBVEZE PODRUČNOG UREDA KORISNIKA TIJEKOM SMJEŠTAJA KORISNIKA</vt:lpstr>
      <vt:lpstr>OBVEZE PODRUČNOG UREDA KORISNIKA NAKON PRESTANKA SMJEŠTAJA KORISNIKA</vt:lpstr>
      <vt:lpstr>OBVEZE PODRUČNOG UREDA UDOMITELJA</vt:lpstr>
      <vt:lpstr>STRUČNA POMOĆ I POTPORA</vt:lpstr>
      <vt:lpstr>PRAVA UDOMITELJA</vt:lpstr>
      <vt:lpstr>OBVEZE UDOMITELJA</vt:lpstr>
      <vt:lpstr>POSEBNE OBVEZE UDOMITELJA DJETETA</vt:lpstr>
      <vt:lpstr>POSEBNE OBVEZE UDOMITELJA ODRASLE OSOBE</vt:lpstr>
      <vt:lpstr>PRAVA UDOMLJENOG DJETETA</vt:lpstr>
      <vt:lpstr>PRAVA ODRASLOG KORISNIKA UDOMITELJSTVA</vt:lpstr>
      <vt:lpstr>OBVEZE ODRASLOG KORISNIKA UDOMITELJSTVA</vt:lpstr>
      <vt:lpstr>NAGRADE I PRIZNANJA</vt:lpstr>
      <vt:lpstr>PREKRŠAJNE ODREDBE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HRVATSKI ZAVOD ZA SOCIJALNI RAD ŽUPANIJA SLUŽBA KOPRIVNIČKO – KRIŽEVAČKE ŽUPANIJE PODRUČNI URED KOPRIVNICA TRG EUGENA KUMIČIĆA 2  Siječanj 2024. godine</dc:title>
  <dc:creator>Ivana Halapir</dc:creator>
  <cp:lastModifiedBy>Ravnateljica</cp:lastModifiedBy>
  <cp:revision>93</cp:revision>
  <dcterms:created xsi:type="dcterms:W3CDTF">2024-01-19T09:48:44Z</dcterms:created>
  <dcterms:modified xsi:type="dcterms:W3CDTF">2024-02-02T09:28:20Z</dcterms:modified>
</cp:coreProperties>
</file>